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63" r:id="rId4"/>
    <p:sldId id="264" r:id="rId5"/>
    <p:sldId id="265" r:id="rId6"/>
    <p:sldId id="284" r:id="rId7"/>
    <p:sldId id="266" r:id="rId8"/>
    <p:sldId id="291" r:id="rId9"/>
    <p:sldId id="268" r:id="rId10"/>
    <p:sldId id="267" r:id="rId11"/>
    <p:sldId id="286" r:id="rId12"/>
    <p:sldId id="269" r:id="rId13"/>
    <p:sldId id="270" r:id="rId14"/>
    <p:sldId id="292" r:id="rId15"/>
    <p:sldId id="293" r:id="rId16"/>
    <p:sldId id="294" r:id="rId17"/>
    <p:sldId id="295" r:id="rId18"/>
    <p:sldId id="296" r:id="rId19"/>
    <p:sldId id="297" r:id="rId20"/>
    <p:sldId id="271" r:id="rId21"/>
    <p:sldId id="272" r:id="rId22"/>
    <p:sldId id="273" r:id="rId23"/>
    <p:sldId id="288" r:id="rId24"/>
    <p:sldId id="287" r:id="rId25"/>
    <p:sldId id="274" r:id="rId26"/>
    <p:sldId id="275" r:id="rId27"/>
    <p:sldId id="299" r:id="rId28"/>
    <p:sldId id="276" r:id="rId29"/>
    <p:sldId id="298" r:id="rId30"/>
    <p:sldId id="289" r:id="rId31"/>
    <p:sldId id="290" r:id="rId32"/>
    <p:sldId id="277" r:id="rId33"/>
    <p:sldId id="278" r:id="rId34"/>
    <p:sldId id="279" r:id="rId35"/>
    <p:sldId id="281" r:id="rId36"/>
    <p:sldId id="282" r:id="rId37"/>
    <p:sldId id="283" r:id="rId38"/>
    <p:sldId id="300" r:id="rId39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J. Smith" initials="BJS" lastIdx="1" clrIdx="0">
    <p:extLst>
      <p:ext uri="{19B8F6BF-5375-455C-9EA6-DF929625EA0E}">
        <p15:presenceInfo xmlns:p15="http://schemas.microsoft.com/office/powerpoint/2012/main" userId="Brian J. Smit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7D6"/>
    <a:srgbClr val="CAD7EE"/>
    <a:srgbClr val="70756D"/>
    <a:srgbClr val="B4B083"/>
    <a:srgbClr val="EE8A4F"/>
    <a:srgbClr val="B5A3CC"/>
    <a:srgbClr val="E1BBCE"/>
    <a:srgbClr val="FDCD8F"/>
    <a:srgbClr val="A7ABC0"/>
    <a:srgbClr val="CDDF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9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0777B-6B33-4185-AAE9-BDB0B9C460B6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CF4F-EA04-4035-9270-A43A3E72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0777B-6B33-4185-AAE9-BDB0B9C460B6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CF4F-EA04-4035-9270-A43A3E72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7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0777B-6B33-4185-AAE9-BDB0B9C460B6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CF4F-EA04-4035-9270-A43A3E72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667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0777B-6B33-4185-AAE9-BDB0B9C460B6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CF4F-EA04-4035-9270-A43A3E72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16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0777B-6B33-4185-AAE9-BDB0B9C460B6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CF4F-EA04-4035-9270-A43A3E72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23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0777B-6B33-4185-AAE9-BDB0B9C460B6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CF4F-EA04-4035-9270-A43A3E72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41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0777B-6B33-4185-AAE9-BDB0B9C460B6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CF4F-EA04-4035-9270-A43A3E72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27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0777B-6B33-4185-AAE9-BDB0B9C460B6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CF4F-EA04-4035-9270-A43A3E72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70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0777B-6B33-4185-AAE9-BDB0B9C460B6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CF4F-EA04-4035-9270-A43A3E72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86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0777B-6B33-4185-AAE9-BDB0B9C460B6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CF4F-EA04-4035-9270-A43A3E72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70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0777B-6B33-4185-AAE9-BDB0B9C460B6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61CF4F-EA04-4035-9270-A43A3E72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18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0777B-6B33-4185-AAE9-BDB0B9C460B6}" type="datetimeFigureOut">
              <a:rPr lang="en-US" smtClean="0"/>
              <a:t>8/3/2018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61CF4F-EA04-4035-9270-A43A3E72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49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jpeg"/><Relationship Id="rId7" Type="http://schemas.openxmlformats.org/officeDocument/2006/relationships/hyperlink" Target="mailto:simona.picardi@ufl.edu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tiff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gif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5.jpeg"/><Relationship Id="rId5" Type="http://schemas.openxmlformats.org/officeDocument/2006/relationships/image" Target="../media/image71.png"/><Relationship Id="rId10" Type="http://schemas.openxmlformats.org/officeDocument/2006/relationships/image" Target="../media/image4.jpeg"/><Relationship Id="rId4" Type="http://schemas.openxmlformats.org/officeDocument/2006/relationships/image" Target="../media/image70.gif"/><Relationship Id="rId9" Type="http://schemas.openxmlformats.org/officeDocument/2006/relationships/hyperlink" Target="mailto:simona.picardi@ufl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70000" r="-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B38E15A-8AE6-49C1-B786-F2C5E926F655}"/>
              </a:ext>
            </a:extLst>
          </p:cNvPr>
          <p:cNvSpPr/>
          <p:nvPr/>
        </p:nvSpPr>
        <p:spPr>
          <a:xfrm>
            <a:off x="74431" y="6214198"/>
            <a:ext cx="2135213" cy="584775"/>
          </a:xfrm>
          <a:prstGeom prst="round2Diag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69E46F-A9F4-4C9D-BF63-783DBFF6E3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26" b="18972"/>
          <a:stretch/>
        </p:blipFill>
        <p:spPr>
          <a:xfrm>
            <a:off x="0" y="2275356"/>
            <a:ext cx="9144000" cy="1945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4C6C80-AE85-4751-A154-0EFA220A7331}"/>
              </a:ext>
            </a:extLst>
          </p:cNvPr>
          <p:cNvSpPr txBox="1"/>
          <p:nvPr/>
        </p:nvSpPr>
        <p:spPr>
          <a:xfrm>
            <a:off x="0" y="549293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Partial Migration by a Large Wading Bird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in a Highly Unpredictable Environment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D55BB9-BDBA-418A-8838-0807FB8AC36B}"/>
              </a:ext>
            </a:extLst>
          </p:cNvPr>
          <p:cNvSpPr txBox="1"/>
          <p:nvPr/>
        </p:nvSpPr>
        <p:spPr>
          <a:xfrm>
            <a:off x="0" y="4766922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Century Gothic" panose="020B0502020202020204" pitchFamily="34" charset="0"/>
              </a:rPr>
              <a:t>Simona Picardi</a:t>
            </a:r>
            <a:r>
              <a:rPr lang="en-US" sz="2000" dirty="0">
                <a:latin typeface="Century Gothic" panose="020B0502020202020204" pitchFamily="34" charset="0"/>
              </a:rPr>
              <a:t>, </a:t>
            </a:r>
            <a:r>
              <a:rPr lang="en-US" dirty="0">
                <a:latin typeface="Century Gothic" panose="020B0502020202020204" pitchFamily="34" charset="0"/>
              </a:rPr>
              <a:t>Rena </a:t>
            </a:r>
            <a:r>
              <a:rPr lang="en-US" dirty="0" err="1">
                <a:latin typeface="Century Gothic" panose="020B0502020202020204" pitchFamily="34" charset="0"/>
              </a:rPr>
              <a:t>Borkhataria</a:t>
            </a:r>
            <a:r>
              <a:rPr lang="en-US" dirty="0">
                <a:latin typeface="Century Gothic" panose="020B0502020202020204" pitchFamily="34" charset="0"/>
              </a:rPr>
              <a:t>, Peter Frederick, Mathieu Basille</a:t>
            </a:r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F5832B-0849-48B7-A113-E12E6C4C2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218" y="5524755"/>
            <a:ext cx="3253563" cy="6100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4B69EF-1D9D-4E49-8FA1-DFEB141826C9}"/>
              </a:ext>
            </a:extLst>
          </p:cNvPr>
          <p:cNvSpPr/>
          <p:nvPr/>
        </p:nvSpPr>
        <p:spPr>
          <a:xfrm>
            <a:off x="0" y="2190295"/>
            <a:ext cx="9144000" cy="106327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accent1">
                  <a:lumMod val="5000"/>
                  <a:lumOff val="95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52000">
                <a:srgbClr val="E2E9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FF9CAB-E875-4F19-A94E-9E4F35A0A3AA}"/>
              </a:ext>
            </a:extLst>
          </p:cNvPr>
          <p:cNvSpPr/>
          <p:nvPr/>
        </p:nvSpPr>
        <p:spPr>
          <a:xfrm rot="10800000">
            <a:off x="-1" y="4221133"/>
            <a:ext cx="9144000" cy="106327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accent1">
                  <a:lumMod val="5000"/>
                  <a:lumOff val="95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52000">
                <a:srgbClr val="E2E9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F9EE62-9772-4B6E-A191-2290E0806A0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2" y="6308707"/>
            <a:ext cx="400110" cy="400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823243-3380-4120-BFE2-C21D898357C6}"/>
              </a:ext>
            </a:extLst>
          </p:cNvPr>
          <p:cNvSpPr txBox="1"/>
          <p:nvPr/>
        </p:nvSpPr>
        <p:spPr>
          <a:xfrm>
            <a:off x="612911" y="6335778"/>
            <a:ext cx="1577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@</a:t>
            </a:r>
            <a:r>
              <a:rPr lang="en-US" sz="1600" dirty="0" err="1" smtClean="0">
                <a:latin typeface="Century Gothic" panose="020B0502020202020204" pitchFamily="34" charset="0"/>
              </a:rPr>
              <a:t>simopicardi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3" name="Rectangle: Diagonal Corners Rounded 3">
            <a:extLst>
              <a:ext uri="{FF2B5EF4-FFF2-40B4-BE49-F238E27FC236}">
                <a16:creationId xmlns:a16="http://schemas.microsoft.com/office/drawing/2014/main" id="{2B38E15A-8AE6-49C1-B786-F2C5E926F655}"/>
              </a:ext>
            </a:extLst>
          </p:cNvPr>
          <p:cNvSpPr/>
          <p:nvPr/>
        </p:nvSpPr>
        <p:spPr>
          <a:xfrm rot="16200000">
            <a:off x="7630883" y="5341563"/>
            <a:ext cx="581714" cy="2326986"/>
          </a:xfrm>
          <a:prstGeom prst="round2DiagRect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823243-3380-4120-BFE2-C21D898357C6}"/>
              </a:ext>
            </a:extLst>
          </p:cNvPr>
          <p:cNvSpPr txBox="1"/>
          <p:nvPr/>
        </p:nvSpPr>
        <p:spPr>
          <a:xfrm>
            <a:off x="7182196" y="6383796"/>
            <a:ext cx="2227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Century Gothic" panose="020B0502020202020204" pitchFamily="34" charset="0"/>
                <a:hlinkClick r:id="rId7"/>
              </a:rPr>
              <a:t>s</a:t>
            </a:r>
            <a:r>
              <a:rPr lang="en-US" sz="1200" dirty="0" smtClean="0">
                <a:latin typeface="Century Gothic" panose="020B0502020202020204" pitchFamily="34" charset="0"/>
                <a:hlinkClick r:id="rId7"/>
              </a:rPr>
              <a:t>imona.picardi@ufl.edu</a:t>
            </a:r>
            <a:r>
              <a:rPr lang="en-US" sz="1200" dirty="0" smtClean="0">
                <a:latin typeface="Century Gothic" panose="020B0502020202020204" pitchFamily="34" charset="0"/>
              </a:rPr>
              <a:t> 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2483" y="6335778"/>
            <a:ext cx="373039" cy="37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2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317AE6-6ABB-4564-BB48-2B821BADFD15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Wood Storks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56F324-8F90-4A70-B139-928DAF1E9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4082"/>
            <a:ext cx="4148824" cy="491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1D40C95-4B0D-4CF3-92BC-E79D332C996F}"/>
              </a:ext>
            </a:extLst>
          </p:cNvPr>
          <p:cNvSpPr/>
          <p:nvPr/>
        </p:nvSpPr>
        <p:spPr>
          <a:xfrm>
            <a:off x="7274796" y="4625163"/>
            <a:ext cx="786809" cy="70174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C28F5F-1749-4375-B3B6-6DE0C1ECD6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76" y="1444083"/>
            <a:ext cx="3799143" cy="4917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708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317AE6-6ABB-4564-BB48-2B821BADFD15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Wood Storks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0872FB-C3BC-4DF1-B673-F8566572C74C}"/>
              </a:ext>
            </a:extLst>
          </p:cNvPr>
          <p:cNvSpPr txBox="1"/>
          <p:nvPr/>
        </p:nvSpPr>
        <p:spPr>
          <a:xfrm>
            <a:off x="428741" y="4945266"/>
            <a:ext cx="3888078" cy="120032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Fish need to be concentrated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7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317AE6-6ABB-4564-BB48-2B821BADFD15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Hydrological Dynamics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F0D27E8-DFAB-4034-9E76-6B5B675F13DA}"/>
              </a:ext>
            </a:extLst>
          </p:cNvPr>
          <p:cNvGrpSpPr/>
          <p:nvPr/>
        </p:nvGrpSpPr>
        <p:grpSpPr>
          <a:xfrm>
            <a:off x="276443" y="3040006"/>
            <a:ext cx="3923414" cy="1055199"/>
            <a:chOff x="189217" y="2604977"/>
            <a:chExt cx="4042541" cy="82402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C183838-F34D-4192-A220-6D58BE3251F5}"/>
                </a:ext>
              </a:extLst>
            </p:cNvPr>
            <p:cNvSpPr/>
            <p:nvPr/>
          </p:nvSpPr>
          <p:spPr>
            <a:xfrm>
              <a:off x="202019" y="2604977"/>
              <a:ext cx="3987209" cy="797442"/>
            </a:xfrm>
            <a:custGeom>
              <a:avLst/>
              <a:gdLst>
                <a:gd name="connsiteX0" fmla="*/ 0 w 3987209"/>
                <a:gd name="connsiteY0" fmla="*/ 797442 h 797442"/>
                <a:gd name="connsiteX1" fmla="*/ 0 w 3987209"/>
                <a:gd name="connsiteY1" fmla="*/ 0 h 797442"/>
                <a:gd name="connsiteX2" fmla="*/ 3987209 w 3987209"/>
                <a:gd name="connsiteY2" fmla="*/ 0 h 797442"/>
                <a:gd name="connsiteX3" fmla="*/ 3987209 w 3987209"/>
                <a:gd name="connsiteY3" fmla="*/ 786809 h 797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87209" h="797442">
                  <a:moveTo>
                    <a:pt x="0" y="797442"/>
                  </a:moveTo>
                  <a:lnTo>
                    <a:pt x="0" y="0"/>
                  </a:lnTo>
                  <a:lnTo>
                    <a:pt x="3987209" y="0"/>
                  </a:lnTo>
                  <a:lnTo>
                    <a:pt x="3987209" y="786809"/>
                  </a:ln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ADDC4F-2208-45BB-A68F-9C1CD370FF76}"/>
                </a:ext>
              </a:extLst>
            </p:cNvPr>
            <p:cNvSpPr/>
            <p:nvPr/>
          </p:nvSpPr>
          <p:spPr>
            <a:xfrm>
              <a:off x="189217" y="2867281"/>
              <a:ext cx="4042541" cy="561719"/>
            </a:xfrm>
            <a:custGeom>
              <a:avLst/>
              <a:gdLst>
                <a:gd name="connsiteX0" fmla="*/ 470001 w 5594181"/>
                <a:gd name="connsiteY0" fmla="*/ 899144 h 1269477"/>
                <a:gd name="connsiteX1" fmla="*/ 895304 w 5594181"/>
                <a:gd name="connsiteY1" fmla="*/ 101702 h 1269477"/>
                <a:gd name="connsiteX2" fmla="*/ 1597053 w 5594181"/>
                <a:gd name="connsiteY2" fmla="*/ 91070 h 1269477"/>
                <a:gd name="connsiteX3" fmla="*/ 2075518 w 5594181"/>
                <a:gd name="connsiteY3" fmla="*/ 835349 h 1269477"/>
                <a:gd name="connsiteX4" fmla="*/ 2522085 w 5594181"/>
                <a:gd name="connsiteY4" fmla="*/ 1069265 h 1269477"/>
                <a:gd name="connsiteX5" fmla="*/ 3276997 w 5594181"/>
                <a:gd name="connsiteY5" fmla="*/ 1037367 h 1269477"/>
                <a:gd name="connsiteX6" fmla="*/ 3649136 w 5594181"/>
                <a:gd name="connsiteY6" fmla="*/ 665228 h 1269477"/>
                <a:gd name="connsiteX7" fmla="*/ 3978746 w 5594181"/>
                <a:gd name="connsiteY7" fmla="*/ 112335 h 1269477"/>
                <a:gd name="connsiteX8" fmla="*/ 4435946 w 5594181"/>
                <a:gd name="connsiteY8" fmla="*/ 91070 h 1269477"/>
                <a:gd name="connsiteX9" fmla="*/ 4882513 w 5594181"/>
                <a:gd name="connsiteY9" fmla="*/ 729023 h 1269477"/>
                <a:gd name="connsiteX10" fmla="*/ 5137694 w 5594181"/>
                <a:gd name="connsiteY10" fmla="*/ 1058632 h 1269477"/>
                <a:gd name="connsiteX11" fmla="*/ 5254653 w 5594181"/>
                <a:gd name="connsiteY11" fmla="*/ 1218121 h 1269477"/>
                <a:gd name="connsiteX12" fmla="*/ 342411 w 5594181"/>
                <a:gd name="connsiteY12" fmla="*/ 1250018 h 1269477"/>
                <a:gd name="connsiteX13" fmla="*/ 470001 w 5594181"/>
                <a:gd name="connsiteY13" fmla="*/ 899144 h 126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94181" h="1269477">
                  <a:moveTo>
                    <a:pt x="470001" y="899144"/>
                  </a:moveTo>
                  <a:cubicBezTo>
                    <a:pt x="562150" y="707758"/>
                    <a:pt x="707462" y="236381"/>
                    <a:pt x="895304" y="101702"/>
                  </a:cubicBezTo>
                  <a:cubicBezTo>
                    <a:pt x="1083146" y="-32977"/>
                    <a:pt x="1400351" y="-31204"/>
                    <a:pt x="1597053" y="91070"/>
                  </a:cubicBezTo>
                  <a:cubicBezTo>
                    <a:pt x="1793755" y="213344"/>
                    <a:pt x="1921346" y="672317"/>
                    <a:pt x="2075518" y="835349"/>
                  </a:cubicBezTo>
                  <a:cubicBezTo>
                    <a:pt x="2229690" y="998381"/>
                    <a:pt x="2321839" y="1035595"/>
                    <a:pt x="2522085" y="1069265"/>
                  </a:cubicBezTo>
                  <a:cubicBezTo>
                    <a:pt x="2722332" y="1102935"/>
                    <a:pt x="3089155" y="1104706"/>
                    <a:pt x="3276997" y="1037367"/>
                  </a:cubicBezTo>
                  <a:cubicBezTo>
                    <a:pt x="3464839" y="970028"/>
                    <a:pt x="3532178" y="819400"/>
                    <a:pt x="3649136" y="665228"/>
                  </a:cubicBezTo>
                  <a:cubicBezTo>
                    <a:pt x="3766094" y="511056"/>
                    <a:pt x="3847611" y="208028"/>
                    <a:pt x="3978746" y="112335"/>
                  </a:cubicBezTo>
                  <a:cubicBezTo>
                    <a:pt x="4109881" y="16642"/>
                    <a:pt x="4285318" y="-11711"/>
                    <a:pt x="4435946" y="91070"/>
                  </a:cubicBezTo>
                  <a:cubicBezTo>
                    <a:pt x="4586574" y="193851"/>
                    <a:pt x="4765555" y="567763"/>
                    <a:pt x="4882513" y="729023"/>
                  </a:cubicBezTo>
                  <a:cubicBezTo>
                    <a:pt x="4999471" y="890283"/>
                    <a:pt x="5075671" y="977116"/>
                    <a:pt x="5137694" y="1058632"/>
                  </a:cubicBezTo>
                  <a:cubicBezTo>
                    <a:pt x="5199717" y="1140148"/>
                    <a:pt x="6053867" y="1186223"/>
                    <a:pt x="5254653" y="1218121"/>
                  </a:cubicBezTo>
                  <a:cubicBezTo>
                    <a:pt x="4455439" y="1250019"/>
                    <a:pt x="1139853" y="1296092"/>
                    <a:pt x="342411" y="1250018"/>
                  </a:cubicBezTo>
                  <a:cubicBezTo>
                    <a:pt x="-455031" y="1203944"/>
                    <a:pt x="377852" y="1090530"/>
                    <a:pt x="470001" y="899144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F1EF612-B047-4616-9E98-C054BA6C4314}"/>
              </a:ext>
            </a:extLst>
          </p:cNvPr>
          <p:cNvGrpSpPr/>
          <p:nvPr/>
        </p:nvGrpSpPr>
        <p:grpSpPr>
          <a:xfrm>
            <a:off x="4986677" y="3375898"/>
            <a:ext cx="3923414" cy="719307"/>
            <a:chOff x="4899440" y="2867281"/>
            <a:chExt cx="4042541" cy="561719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9FD44ED-5FA6-4D63-8253-33D2291E8DF8}"/>
                </a:ext>
              </a:extLst>
            </p:cNvPr>
            <p:cNvSpPr/>
            <p:nvPr/>
          </p:nvSpPr>
          <p:spPr>
            <a:xfrm>
              <a:off x="4899440" y="3047131"/>
              <a:ext cx="3987209" cy="345558"/>
            </a:xfrm>
            <a:custGeom>
              <a:avLst/>
              <a:gdLst>
                <a:gd name="connsiteX0" fmla="*/ 0 w 3987209"/>
                <a:gd name="connsiteY0" fmla="*/ 797442 h 797442"/>
                <a:gd name="connsiteX1" fmla="*/ 0 w 3987209"/>
                <a:gd name="connsiteY1" fmla="*/ 0 h 797442"/>
                <a:gd name="connsiteX2" fmla="*/ 3987209 w 3987209"/>
                <a:gd name="connsiteY2" fmla="*/ 0 h 797442"/>
                <a:gd name="connsiteX3" fmla="*/ 3987209 w 3987209"/>
                <a:gd name="connsiteY3" fmla="*/ 786809 h 797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87209" h="797442">
                  <a:moveTo>
                    <a:pt x="0" y="797442"/>
                  </a:moveTo>
                  <a:lnTo>
                    <a:pt x="0" y="0"/>
                  </a:lnTo>
                  <a:lnTo>
                    <a:pt x="3987209" y="0"/>
                  </a:lnTo>
                  <a:lnTo>
                    <a:pt x="3987209" y="786809"/>
                  </a:lnTo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C5D0682-636B-476F-9C13-2A1201D530B1}"/>
                </a:ext>
              </a:extLst>
            </p:cNvPr>
            <p:cNvSpPr/>
            <p:nvPr/>
          </p:nvSpPr>
          <p:spPr>
            <a:xfrm>
              <a:off x="4899440" y="2867281"/>
              <a:ext cx="4042541" cy="561719"/>
            </a:xfrm>
            <a:custGeom>
              <a:avLst/>
              <a:gdLst>
                <a:gd name="connsiteX0" fmla="*/ 470001 w 5594181"/>
                <a:gd name="connsiteY0" fmla="*/ 899144 h 1269477"/>
                <a:gd name="connsiteX1" fmla="*/ 895304 w 5594181"/>
                <a:gd name="connsiteY1" fmla="*/ 101702 h 1269477"/>
                <a:gd name="connsiteX2" fmla="*/ 1597053 w 5594181"/>
                <a:gd name="connsiteY2" fmla="*/ 91070 h 1269477"/>
                <a:gd name="connsiteX3" fmla="*/ 2075518 w 5594181"/>
                <a:gd name="connsiteY3" fmla="*/ 835349 h 1269477"/>
                <a:gd name="connsiteX4" fmla="*/ 2522085 w 5594181"/>
                <a:gd name="connsiteY4" fmla="*/ 1069265 h 1269477"/>
                <a:gd name="connsiteX5" fmla="*/ 3276997 w 5594181"/>
                <a:gd name="connsiteY5" fmla="*/ 1037367 h 1269477"/>
                <a:gd name="connsiteX6" fmla="*/ 3649136 w 5594181"/>
                <a:gd name="connsiteY6" fmla="*/ 665228 h 1269477"/>
                <a:gd name="connsiteX7" fmla="*/ 3978746 w 5594181"/>
                <a:gd name="connsiteY7" fmla="*/ 112335 h 1269477"/>
                <a:gd name="connsiteX8" fmla="*/ 4435946 w 5594181"/>
                <a:gd name="connsiteY8" fmla="*/ 91070 h 1269477"/>
                <a:gd name="connsiteX9" fmla="*/ 4882513 w 5594181"/>
                <a:gd name="connsiteY9" fmla="*/ 729023 h 1269477"/>
                <a:gd name="connsiteX10" fmla="*/ 5137694 w 5594181"/>
                <a:gd name="connsiteY10" fmla="*/ 1058632 h 1269477"/>
                <a:gd name="connsiteX11" fmla="*/ 5254653 w 5594181"/>
                <a:gd name="connsiteY11" fmla="*/ 1218121 h 1269477"/>
                <a:gd name="connsiteX12" fmla="*/ 342411 w 5594181"/>
                <a:gd name="connsiteY12" fmla="*/ 1250018 h 1269477"/>
                <a:gd name="connsiteX13" fmla="*/ 470001 w 5594181"/>
                <a:gd name="connsiteY13" fmla="*/ 899144 h 1269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94181" h="1269477">
                  <a:moveTo>
                    <a:pt x="470001" y="899144"/>
                  </a:moveTo>
                  <a:cubicBezTo>
                    <a:pt x="562150" y="707758"/>
                    <a:pt x="707462" y="236381"/>
                    <a:pt x="895304" y="101702"/>
                  </a:cubicBezTo>
                  <a:cubicBezTo>
                    <a:pt x="1083146" y="-32977"/>
                    <a:pt x="1400351" y="-31204"/>
                    <a:pt x="1597053" y="91070"/>
                  </a:cubicBezTo>
                  <a:cubicBezTo>
                    <a:pt x="1793755" y="213344"/>
                    <a:pt x="1921346" y="672317"/>
                    <a:pt x="2075518" y="835349"/>
                  </a:cubicBezTo>
                  <a:cubicBezTo>
                    <a:pt x="2229690" y="998381"/>
                    <a:pt x="2321839" y="1035595"/>
                    <a:pt x="2522085" y="1069265"/>
                  </a:cubicBezTo>
                  <a:cubicBezTo>
                    <a:pt x="2722332" y="1102935"/>
                    <a:pt x="3089155" y="1104706"/>
                    <a:pt x="3276997" y="1037367"/>
                  </a:cubicBezTo>
                  <a:cubicBezTo>
                    <a:pt x="3464839" y="970028"/>
                    <a:pt x="3532178" y="819400"/>
                    <a:pt x="3649136" y="665228"/>
                  </a:cubicBezTo>
                  <a:cubicBezTo>
                    <a:pt x="3766094" y="511056"/>
                    <a:pt x="3847611" y="208028"/>
                    <a:pt x="3978746" y="112335"/>
                  </a:cubicBezTo>
                  <a:cubicBezTo>
                    <a:pt x="4109881" y="16642"/>
                    <a:pt x="4285318" y="-11711"/>
                    <a:pt x="4435946" y="91070"/>
                  </a:cubicBezTo>
                  <a:cubicBezTo>
                    <a:pt x="4586574" y="193851"/>
                    <a:pt x="4765555" y="567763"/>
                    <a:pt x="4882513" y="729023"/>
                  </a:cubicBezTo>
                  <a:cubicBezTo>
                    <a:pt x="4999471" y="890283"/>
                    <a:pt x="5075671" y="977116"/>
                    <a:pt x="5137694" y="1058632"/>
                  </a:cubicBezTo>
                  <a:cubicBezTo>
                    <a:pt x="5199717" y="1140148"/>
                    <a:pt x="6053867" y="1186223"/>
                    <a:pt x="5254653" y="1218121"/>
                  </a:cubicBezTo>
                  <a:cubicBezTo>
                    <a:pt x="4455439" y="1250019"/>
                    <a:pt x="1139853" y="1296092"/>
                    <a:pt x="342411" y="1250018"/>
                  </a:cubicBezTo>
                  <a:cubicBezTo>
                    <a:pt x="-455031" y="1203944"/>
                    <a:pt x="377852" y="1090530"/>
                    <a:pt x="470001" y="899144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D3A1508-93BC-4661-8E88-B49D273154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813" y="3583701"/>
            <a:ext cx="522103" cy="2915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A307BA-EB22-495A-BE55-50900A4576B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717" y="3168847"/>
            <a:ext cx="522103" cy="2915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B731E22-7F95-4789-959E-B00655399E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69" y="3097311"/>
            <a:ext cx="522103" cy="29157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A24DE77-DB93-4FD0-87A2-0189B0249C0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37" y="3084327"/>
            <a:ext cx="522103" cy="2915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5C7245A-5AAA-4001-AFD9-5F80EA6A84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65" y="3139865"/>
            <a:ext cx="369703" cy="20646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0ADCBEA-D294-4CF1-AF71-01148187EA8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399" y="3541479"/>
            <a:ext cx="343857" cy="19202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C9D7211-5756-4F91-A761-9C2B90F948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343" y="3298562"/>
            <a:ext cx="369703" cy="21307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7422EE0-549F-45FB-AD69-F7BB45C8321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52" y="3428458"/>
            <a:ext cx="217303" cy="12135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73D63D6-0E26-4CF5-918E-984D82F2A8A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1" y="3632123"/>
            <a:ext cx="304800" cy="1702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C063A98-AB30-484D-BE96-A74741ABB6F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034" y="3112716"/>
            <a:ext cx="369703" cy="21307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779ADF8-D328-401E-AAF0-86A0D6E18C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58" y="3682721"/>
            <a:ext cx="522103" cy="29157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C3F0B46-0AF7-483C-A9BF-FAF74D477E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877" y="3587722"/>
            <a:ext cx="522103" cy="2915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8D1E31A-F0C4-4494-91B9-4150294E61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200" y="3549812"/>
            <a:ext cx="522103" cy="2915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D580873-0EC5-4E56-933A-42F739B94AA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434" y="3647682"/>
            <a:ext cx="522103" cy="2915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61649EE-58FF-4EBC-B0D2-3E39AFF3303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639" y="3620993"/>
            <a:ext cx="369703" cy="20646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814DFF-7460-4170-9A8C-911845B4D05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394" y="3766721"/>
            <a:ext cx="343857" cy="19202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FD99A10-04FA-4EFC-8733-DE19121CE3C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452" y="3632123"/>
            <a:ext cx="369703" cy="21307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DE6E89D-79D2-4AC5-8918-84F797C8412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132" y="3793467"/>
            <a:ext cx="217303" cy="12135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0B6370F-95CA-488A-B091-9F70AA3F18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74" y="3591032"/>
            <a:ext cx="304800" cy="17021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36A2905-B9AF-410F-81B4-64AD3879496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440" y="3776322"/>
            <a:ext cx="369703" cy="213077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05E1D10-7299-4776-87EB-58B8866CA5A1}"/>
              </a:ext>
            </a:extLst>
          </p:cNvPr>
          <p:cNvSpPr txBox="1"/>
          <p:nvPr/>
        </p:nvSpPr>
        <p:spPr>
          <a:xfrm>
            <a:off x="276443" y="2157654"/>
            <a:ext cx="3869713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Wet season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AA3D9A-94EE-460D-B037-94659DDF2D9C}"/>
              </a:ext>
            </a:extLst>
          </p:cNvPr>
          <p:cNvSpPr txBox="1"/>
          <p:nvPr/>
        </p:nvSpPr>
        <p:spPr>
          <a:xfrm>
            <a:off x="4986677" y="2157653"/>
            <a:ext cx="3869713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Dry season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F5C1E7B-FF42-4274-8324-6DA3D8C97A81}"/>
              </a:ext>
            </a:extLst>
          </p:cNvPr>
          <p:cNvSpPr txBox="1"/>
          <p:nvPr/>
        </p:nvSpPr>
        <p:spPr>
          <a:xfrm>
            <a:off x="276443" y="4703075"/>
            <a:ext cx="3869713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Fish production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D83CB65-22FF-43FD-B5A0-7C9126339C15}"/>
              </a:ext>
            </a:extLst>
          </p:cNvPr>
          <p:cNvSpPr txBox="1"/>
          <p:nvPr/>
        </p:nvSpPr>
        <p:spPr>
          <a:xfrm>
            <a:off x="4986676" y="4703075"/>
            <a:ext cx="3869713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Fish concentration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58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3FD3D3C-A5DC-4B33-A6E7-3160E319A594}"/>
              </a:ext>
            </a:extLst>
          </p:cNvPr>
          <p:cNvSpPr/>
          <p:nvPr/>
        </p:nvSpPr>
        <p:spPr>
          <a:xfrm>
            <a:off x="446568" y="1484781"/>
            <a:ext cx="8271910" cy="4884122"/>
          </a:xfrm>
          <a:prstGeom prst="roundRect">
            <a:avLst/>
          </a:prstGeom>
          <a:solidFill>
            <a:srgbClr val="EAF3F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DA30E27-1E7D-47BE-8F32-F75C77DE6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0" y="1484781"/>
            <a:ext cx="8016508" cy="52544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317AE6-6ABB-4564-BB48-2B821BADFD15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Hydrological Dynamics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721D5DB-996D-4FD6-A2C8-B17AEC3D145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5" y="1458060"/>
            <a:ext cx="8091238" cy="5307852"/>
          </a:xfrm>
          <a:prstGeom prst="rect">
            <a:avLst/>
          </a:prstGeom>
          <a:noFill/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0E49F41-7F1A-488F-A276-2678E357E7FE}"/>
              </a:ext>
            </a:extLst>
          </p:cNvPr>
          <p:cNvCxnSpPr>
            <a:cxnSpLocks/>
          </p:cNvCxnSpPr>
          <p:nvPr/>
        </p:nvCxnSpPr>
        <p:spPr>
          <a:xfrm flipV="1">
            <a:off x="3976578" y="2466754"/>
            <a:ext cx="0" cy="2998381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673CE2E-FAB2-4A5E-B0E8-4802C24C4ECE}"/>
              </a:ext>
            </a:extLst>
          </p:cNvPr>
          <p:cNvSpPr txBox="1"/>
          <p:nvPr/>
        </p:nvSpPr>
        <p:spPr>
          <a:xfrm>
            <a:off x="1690577" y="2009509"/>
            <a:ext cx="2227370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Wet season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7E1226-9452-4FFA-87AA-5EF982E7BAF8}"/>
              </a:ext>
            </a:extLst>
          </p:cNvPr>
          <p:cNvSpPr txBox="1"/>
          <p:nvPr/>
        </p:nvSpPr>
        <p:spPr>
          <a:xfrm>
            <a:off x="4056476" y="2005089"/>
            <a:ext cx="4173128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Dry season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6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3FD3D3C-A5DC-4B33-A6E7-3160E319A594}"/>
              </a:ext>
            </a:extLst>
          </p:cNvPr>
          <p:cNvSpPr/>
          <p:nvPr/>
        </p:nvSpPr>
        <p:spPr>
          <a:xfrm>
            <a:off x="446568" y="1484781"/>
            <a:ext cx="8271910" cy="4884122"/>
          </a:xfrm>
          <a:prstGeom prst="roundRect">
            <a:avLst/>
          </a:prstGeom>
          <a:solidFill>
            <a:srgbClr val="EAF3F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670F7-9387-4B93-B4E0-ECF1FA8C975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05" y="1458060"/>
            <a:ext cx="8091239" cy="53078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DA30E27-1E7D-47BE-8F32-F75C77DE6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0" y="1484781"/>
            <a:ext cx="8016508" cy="52544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317AE6-6ABB-4564-BB48-2B821BADFD15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Hydrological Dynamics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0E49F41-7F1A-488F-A276-2678E357E7FE}"/>
              </a:ext>
            </a:extLst>
          </p:cNvPr>
          <p:cNvCxnSpPr>
            <a:cxnSpLocks/>
          </p:cNvCxnSpPr>
          <p:nvPr/>
        </p:nvCxnSpPr>
        <p:spPr>
          <a:xfrm flipV="1">
            <a:off x="3976578" y="2466754"/>
            <a:ext cx="0" cy="2998381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673CE2E-FAB2-4A5E-B0E8-4802C24C4ECE}"/>
              </a:ext>
            </a:extLst>
          </p:cNvPr>
          <p:cNvSpPr txBox="1"/>
          <p:nvPr/>
        </p:nvSpPr>
        <p:spPr>
          <a:xfrm>
            <a:off x="1690577" y="2009509"/>
            <a:ext cx="2227370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Wet season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7E1226-9452-4FFA-87AA-5EF982E7BAF8}"/>
              </a:ext>
            </a:extLst>
          </p:cNvPr>
          <p:cNvSpPr txBox="1"/>
          <p:nvPr/>
        </p:nvSpPr>
        <p:spPr>
          <a:xfrm>
            <a:off x="4056476" y="2005089"/>
            <a:ext cx="4173128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Dry season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A6C605-41D1-4167-8137-8F18C9DFDDB7}"/>
              </a:ext>
            </a:extLst>
          </p:cNvPr>
          <p:cNvSpPr txBox="1"/>
          <p:nvPr/>
        </p:nvSpPr>
        <p:spPr>
          <a:xfrm>
            <a:off x="6143040" y="2781551"/>
            <a:ext cx="1007468" cy="461665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solidFill>
              <a:schemeClr val="accent1">
                <a:shade val="50000"/>
              </a:schemeClr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2005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51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3FD3D3C-A5DC-4B33-A6E7-3160E319A594}"/>
              </a:ext>
            </a:extLst>
          </p:cNvPr>
          <p:cNvSpPr/>
          <p:nvPr/>
        </p:nvSpPr>
        <p:spPr>
          <a:xfrm>
            <a:off x="446568" y="1484781"/>
            <a:ext cx="8271910" cy="4884122"/>
          </a:xfrm>
          <a:prstGeom prst="roundRect">
            <a:avLst/>
          </a:prstGeom>
          <a:solidFill>
            <a:srgbClr val="EAF3F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317AE6-6ABB-4564-BB48-2B821BADFD15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Hydrological Dynamics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0E49F41-7F1A-488F-A276-2678E357E7FE}"/>
              </a:ext>
            </a:extLst>
          </p:cNvPr>
          <p:cNvCxnSpPr>
            <a:cxnSpLocks/>
          </p:cNvCxnSpPr>
          <p:nvPr/>
        </p:nvCxnSpPr>
        <p:spPr>
          <a:xfrm flipV="1">
            <a:off x="3976578" y="2466754"/>
            <a:ext cx="0" cy="2998381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673CE2E-FAB2-4A5E-B0E8-4802C24C4ECE}"/>
              </a:ext>
            </a:extLst>
          </p:cNvPr>
          <p:cNvSpPr txBox="1"/>
          <p:nvPr/>
        </p:nvSpPr>
        <p:spPr>
          <a:xfrm>
            <a:off x="1690577" y="2009509"/>
            <a:ext cx="2227370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Wet season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7E1226-9452-4FFA-87AA-5EF982E7BAF8}"/>
              </a:ext>
            </a:extLst>
          </p:cNvPr>
          <p:cNvSpPr txBox="1"/>
          <p:nvPr/>
        </p:nvSpPr>
        <p:spPr>
          <a:xfrm>
            <a:off x="4056476" y="2005089"/>
            <a:ext cx="4173128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Dry season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98A385-BEAD-4CB4-85A5-69FAEE8BD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0" y="1484781"/>
            <a:ext cx="8016508" cy="52544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939092-1D8C-48D8-95FB-626ECB839BE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4" y="1457665"/>
            <a:ext cx="8092440" cy="53086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81326E-A75E-44A3-AB16-29D31014789C}"/>
              </a:ext>
            </a:extLst>
          </p:cNvPr>
          <p:cNvSpPr txBox="1"/>
          <p:nvPr/>
        </p:nvSpPr>
        <p:spPr>
          <a:xfrm>
            <a:off x="6143040" y="2781551"/>
            <a:ext cx="1007468" cy="461665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solidFill>
              <a:schemeClr val="accent1">
                <a:shade val="50000"/>
              </a:schemeClr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2006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33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3FD3D3C-A5DC-4B33-A6E7-3160E319A594}"/>
              </a:ext>
            </a:extLst>
          </p:cNvPr>
          <p:cNvSpPr/>
          <p:nvPr/>
        </p:nvSpPr>
        <p:spPr>
          <a:xfrm>
            <a:off x="446568" y="1484781"/>
            <a:ext cx="8271910" cy="4884122"/>
          </a:xfrm>
          <a:prstGeom prst="roundRect">
            <a:avLst/>
          </a:prstGeom>
          <a:solidFill>
            <a:srgbClr val="EAF3F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317AE6-6ABB-4564-BB48-2B821BADFD15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Hydrological Dynamics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0E49F41-7F1A-488F-A276-2678E357E7FE}"/>
              </a:ext>
            </a:extLst>
          </p:cNvPr>
          <p:cNvCxnSpPr>
            <a:cxnSpLocks/>
          </p:cNvCxnSpPr>
          <p:nvPr/>
        </p:nvCxnSpPr>
        <p:spPr>
          <a:xfrm flipV="1">
            <a:off x="3976578" y="2466754"/>
            <a:ext cx="0" cy="2998381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673CE2E-FAB2-4A5E-B0E8-4802C24C4ECE}"/>
              </a:ext>
            </a:extLst>
          </p:cNvPr>
          <p:cNvSpPr txBox="1"/>
          <p:nvPr/>
        </p:nvSpPr>
        <p:spPr>
          <a:xfrm>
            <a:off x="1690577" y="2009509"/>
            <a:ext cx="2227370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Wet season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7E1226-9452-4FFA-87AA-5EF982E7BAF8}"/>
              </a:ext>
            </a:extLst>
          </p:cNvPr>
          <p:cNvSpPr txBox="1"/>
          <p:nvPr/>
        </p:nvSpPr>
        <p:spPr>
          <a:xfrm>
            <a:off x="4056476" y="2005089"/>
            <a:ext cx="4173128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Dry season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98A385-BEAD-4CB4-85A5-69FAEE8BD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0" y="1484781"/>
            <a:ext cx="8016508" cy="52544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A9A5A1-81DE-41A4-A08B-B7B24BDD7F7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4" y="1457665"/>
            <a:ext cx="8092440" cy="53086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5C49BAD-9D0C-4E6C-9B8B-A9A6F0423C25}"/>
              </a:ext>
            </a:extLst>
          </p:cNvPr>
          <p:cNvSpPr txBox="1"/>
          <p:nvPr/>
        </p:nvSpPr>
        <p:spPr>
          <a:xfrm>
            <a:off x="6143040" y="2781551"/>
            <a:ext cx="1007468" cy="461665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solidFill>
              <a:schemeClr val="accent1">
                <a:shade val="50000"/>
              </a:schemeClr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2007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66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3FD3D3C-A5DC-4B33-A6E7-3160E319A594}"/>
              </a:ext>
            </a:extLst>
          </p:cNvPr>
          <p:cNvSpPr/>
          <p:nvPr/>
        </p:nvSpPr>
        <p:spPr>
          <a:xfrm>
            <a:off x="446568" y="1484781"/>
            <a:ext cx="8271910" cy="4884122"/>
          </a:xfrm>
          <a:prstGeom prst="roundRect">
            <a:avLst/>
          </a:prstGeom>
          <a:solidFill>
            <a:srgbClr val="EAF3F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317AE6-6ABB-4564-BB48-2B821BADFD15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Hydrological Dynamics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0E49F41-7F1A-488F-A276-2678E357E7FE}"/>
              </a:ext>
            </a:extLst>
          </p:cNvPr>
          <p:cNvCxnSpPr>
            <a:cxnSpLocks/>
          </p:cNvCxnSpPr>
          <p:nvPr/>
        </p:nvCxnSpPr>
        <p:spPr>
          <a:xfrm flipV="1">
            <a:off x="3976578" y="2466754"/>
            <a:ext cx="0" cy="2998381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673CE2E-FAB2-4A5E-B0E8-4802C24C4ECE}"/>
              </a:ext>
            </a:extLst>
          </p:cNvPr>
          <p:cNvSpPr txBox="1"/>
          <p:nvPr/>
        </p:nvSpPr>
        <p:spPr>
          <a:xfrm>
            <a:off x="1690577" y="2009509"/>
            <a:ext cx="2227370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Wet season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7E1226-9452-4FFA-87AA-5EF982E7BAF8}"/>
              </a:ext>
            </a:extLst>
          </p:cNvPr>
          <p:cNvSpPr txBox="1"/>
          <p:nvPr/>
        </p:nvSpPr>
        <p:spPr>
          <a:xfrm>
            <a:off x="4056476" y="2005089"/>
            <a:ext cx="4173128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Dry season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98A385-BEAD-4CB4-85A5-69FAEE8BD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0" y="1484781"/>
            <a:ext cx="8016508" cy="52544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8DAEAA-FFEE-4907-AFE7-61ADB5E2BF8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4" y="1457665"/>
            <a:ext cx="8092440" cy="53086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3D9EA4-8B77-4107-A368-BEBC1F8FAFF2}"/>
              </a:ext>
            </a:extLst>
          </p:cNvPr>
          <p:cNvSpPr txBox="1"/>
          <p:nvPr/>
        </p:nvSpPr>
        <p:spPr>
          <a:xfrm>
            <a:off x="6143040" y="2781551"/>
            <a:ext cx="1007468" cy="461665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solidFill>
              <a:schemeClr val="accent1">
                <a:shade val="50000"/>
              </a:schemeClr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2008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2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3FD3D3C-A5DC-4B33-A6E7-3160E319A594}"/>
              </a:ext>
            </a:extLst>
          </p:cNvPr>
          <p:cNvSpPr/>
          <p:nvPr/>
        </p:nvSpPr>
        <p:spPr>
          <a:xfrm>
            <a:off x="446568" y="1484781"/>
            <a:ext cx="8271910" cy="4884122"/>
          </a:xfrm>
          <a:prstGeom prst="roundRect">
            <a:avLst/>
          </a:prstGeom>
          <a:solidFill>
            <a:srgbClr val="EAF3F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317AE6-6ABB-4564-BB48-2B821BADFD15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Hydrological Dynamics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0E49F41-7F1A-488F-A276-2678E357E7FE}"/>
              </a:ext>
            </a:extLst>
          </p:cNvPr>
          <p:cNvCxnSpPr>
            <a:cxnSpLocks/>
          </p:cNvCxnSpPr>
          <p:nvPr/>
        </p:nvCxnSpPr>
        <p:spPr>
          <a:xfrm flipV="1">
            <a:off x="3976578" y="2466754"/>
            <a:ext cx="0" cy="2998381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673CE2E-FAB2-4A5E-B0E8-4802C24C4ECE}"/>
              </a:ext>
            </a:extLst>
          </p:cNvPr>
          <p:cNvSpPr txBox="1"/>
          <p:nvPr/>
        </p:nvSpPr>
        <p:spPr>
          <a:xfrm>
            <a:off x="1690577" y="2009509"/>
            <a:ext cx="2227370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Wet season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7E1226-9452-4FFA-87AA-5EF982E7BAF8}"/>
              </a:ext>
            </a:extLst>
          </p:cNvPr>
          <p:cNvSpPr txBox="1"/>
          <p:nvPr/>
        </p:nvSpPr>
        <p:spPr>
          <a:xfrm>
            <a:off x="4056476" y="2005089"/>
            <a:ext cx="4173128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Dry season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98A385-BEAD-4CB4-85A5-69FAEE8BD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0" y="1484781"/>
            <a:ext cx="8016508" cy="52544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507F04-ED92-414D-BEE1-BC8A89376F6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4" y="1457665"/>
            <a:ext cx="8092440" cy="53086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487B53-D9B3-4065-973A-0FB0E094308E}"/>
              </a:ext>
            </a:extLst>
          </p:cNvPr>
          <p:cNvSpPr txBox="1"/>
          <p:nvPr/>
        </p:nvSpPr>
        <p:spPr>
          <a:xfrm>
            <a:off x="6143040" y="2781551"/>
            <a:ext cx="1007468" cy="461665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solidFill>
              <a:schemeClr val="accent1">
                <a:shade val="50000"/>
              </a:schemeClr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2009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80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alphaModFix amt="50000"/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83FD3D3C-A5DC-4B33-A6E7-3160E319A594}"/>
              </a:ext>
            </a:extLst>
          </p:cNvPr>
          <p:cNvSpPr/>
          <p:nvPr/>
        </p:nvSpPr>
        <p:spPr>
          <a:xfrm>
            <a:off x="446568" y="1484781"/>
            <a:ext cx="8271910" cy="4884122"/>
          </a:xfrm>
          <a:prstGeom prst="roundRect">
            <a:avLst/>
          </a:prstGeom>
          <a:solidFill>
            <a:srgbClr val="EAF3F3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317AE6-6ABB-4564-BB48-2B821BADFD15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Hydrological Dynamics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0E49F41-7F1A-488F-A276-2678E357E7FE}"/>
              </a:ext>
            </a:extLst>
          </p:cNvPr>
          <p:cNvCxnSpPr>
            <a:cxnSpLocks/>
          </p:cNvCxnSpPr>
          <p:nvPr/>
        </p:nvCxnSpPr>
        <p:spPr>
          <a:xfrm flipV="1">
            <a:off x="3976578" y="2466754"/>
            <a:ext cx="0" cy="2998381"/>
          </a:xfrm>
          <a:prstGeom prst="line">
            <a:avLst/>
          </a:prstGeom>
          <a:ln w="317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673CE2E-FAB2-4A5E-B0E8-4802C24C4ECE}"/>
              </a:ext>
            </a:extLst>
          </p:cNvPr>
          <p:cNvSpPr txBox="1"/>
          <p:nvPr/>
        </p:nvSpPr>
        <p:spPr>
          <a:xfrm>
            <a:off x="1690577" y="2009509"/>
            <a:ext cx="2227370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Wet season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7E1226-9452-4FFA-87AA-5EF982E7BAF8}"/>
              </a:ext>
            </a:extLst>
          </p:cNvPr>
          <p:cNvSpPr txBox="1"/>
          <p:nvPr/>
        </p:nvSpPr>
        <p:spPr>
          <a:xfrm>
            <a:off x="4056476" y="2005089"/>
            <a:ext cx="4173128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Dry season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98A385-BEAD-4CB4-85A5-69FAEE8BD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70" y="1484781"/>
            <a:ext cx="8016508" cy="52544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A022E-A9BA-4365-A2B7-DD6B905FF65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04" y="1457665"/>
            <a:ext cx="8092440" cy="53086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ACAC2B-D90D-4F08-BB70-35868E27442A}"/>
              </a:ext>
            </a:extLst>
          </p:cNvPr>
          <p:cNvSpPr txBox="1"/>
          <p:nvPr/>
        </p:nvSpPr>
        <p:spPr>
          <a:xfrm>
            <a:off x="6143040" y="2781551"/>
            <a:ext cx="1007468" cy="461665"/>
          </a:xfrm>
          <a:prstGeom prst="rect">
            <a:avLst/>
          </a:prstGeom>
          <a:solidFill>
            <a:srgbClr val="FFC000">
              <a:alpha val="80000"/>
            </a:srgbClr>
          </a:solidFill>
          <a:ln>
            <a:solidFill>
              <a:schemeClr val="accent1">
                <a:shade val="50000"/>
              </a:schemeClr>
            </a:solidFill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2010</a:t>
            </a:r>
            <a:endParaRPr lang="en-US" sz="1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937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1C6AAE-F3FA-437D-AB87-F78C2B902170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The Many Faces of Migration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F6AEF-B7FD-4CFA-A25D-7A888484D4EE}"/>
              </a:ext>
            </a:extLst>
          </p:cNvPr>
          <p:cNvSpPr txBox="1"/>
          <p:nvPr/>
        </p:nvSpPr>
        <p:spPr>
          <a:xfrm>
            <a:off x="3266902" y="1913893"/>
            <a:ext cx="2610196" cy="52322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entury Gothic" panose="020B0502020202020204" pitchFamily="34" charset="0"/>
              </a:rPr>
              <a:t>Thomson </a:t>
            </a:r>
            <a:r>
              <a:rPr lang="en-US" sz="2800" dirty="0">
                <a:latin typeface="Century Gothic" panose="020B0502020202020204" pitchFamily="34" charset="0"/>
              </a:rPr>
              <a:t>1926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EF6AEF-B7FD-4CFA-A25D-7A888484D4EE}"/>
              </a:ext>
            </a:extLst>
          </p:cNvPr>
          <p:cNvSpPr txBox="1"/>
          <p:nvPr/>
        </p:nvSpPr>
        <p:spPr>
          <a:xfrm>
            <a:off x="1379912" y="2882374"/>
            <a:ext cx="2685011" cy="181588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entury Gothic" panose="020B0502020202020204" pitchFamily="34" charset="0"/>
              </a:rPr>
              <a:t>Pattern: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Periodic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Recurring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Alternating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EF6AEF-B7FD-4CFA-A25D-7A888484D4EE}"/>
              </a:ext>
            </a:extLst>
          </p:cNvPr>
          <p:cNvSpPr txBox="1"/>
          <p:nvPr/>
        </p:nvSpPr>
        <p:spPr>
          <a:xfrm>
            <a:off x="5004261" y="2882374"/>
            <a:ext cx="2801389" cy="181588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Century Gothic" panose="020B0502020202020204" pitchFamily="34" charset="0"/>
              </a:rPr>
              <a:t>Function:</a:t>
            </a:r>
          </a:p>
          <a:p>
            <a:r>
              <a:rPr lang="en-US" sz="2800" dirty="0" smtClean="0">
                <a:latin typeface="Century Gothic" panose="020B0502020202020204" pitchFamily="34" charset="0"/>
              </a:rPr>
              <a:t>Track suitable environmental conditions</a:t>
            </a:r>
            <a:endParaRPr lang="en-US" sz="2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65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9C37DC-C909-4B3F-AD82-7627908CC8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t="37611" r="5790" b="23400"/>
          <a:stretch/>
        </p:blipFill>
        <p:spPr>
          <a:xfrm>
            <a:off x="1" y="2551816"/>
            <a:ext cx="9144000" cy="26880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4C6C80-AE85-4751-A154-0EFA220A7331}"/>
              </a:ext>
            </a:extLst>
          </p:cNvPr>
          <p:cNvSpPr txBox="1"/>
          <p:nvPr/>
        </p:nvSpPr>
        <p:spPr>
          <a:xfrm>
            <a:off x="0" y="1465376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Wood Stork Movements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617027-34D1-40B2-B606-B1BC4ABEF2E9}"/>
              </a:ext>
            </a:extLst>
          </p:cNvPr>
          <p:cNvSpPr/>
          <p:nvPr/>
        </p:nvSpPr>
        <p:spPr>
          <a:xfrm>
            <a:off x="0" y="2456122"/>
            <a:ext cx="9144000" cy="106327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accent1">
                  <a:lumMod val="5000"/>
                  <a:lumOff val="95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52000">
                <a:srgbClr val="E2E9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8DB716-9F82-4577-AAB7-62BDBE56C928}"/>
              </a:ext>
            </a:extLst>
          </p:cNvPr>
          <p:cNvSpPr/>
          <p:nvPr/>
        </p:nvSpPr>
        <p:spPr>
          <a:xfrm rot="10800000">
            <a:off x="0" y="5250510"/>
            <a:ext cx="9144000" cy="106327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accent1">
                  <a:lumMod val="5000"/>
                  <a:lumOff val="95000"/>
                </a:schemeClr>
              </a:gs>
              <a:gs pos="12000">
                <a:schemeClr val="accent1">
                  <a:lumMod val="45000"/>
                  <a:lumOff val="55000"/>
                </a:schemeClr>
              </a:gs>
              <a:gs pos="52000">
                <a:srgbClr val="E2E9F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5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t="21946" r="26214" b="4198"/>
          <a:stretch/>
        </p:blipFill>
        <p:spPr>
          <a:xfrm>
            <a:off x="5424436" y="949056"/>
            <a:ext cx="2568968" cy="3695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5" y="3983042"/>
            <a:ext cx="3674636" cy="275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44" y="970828"/>
            <a:ext cx="3674636" cy="27559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65073" y="4838522"/>
            <a:ext cx="3223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Captures performed 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in 2004-2012 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by Rena </a:t>
            </a:r>
            <a:r>
              <a:rPr lang="en-US" sz="2400" dirty="0" err="1">
                <a:latin typeface="Century Gothic" panose="020B0502020202020204" pitchFamily="34" charset="0"/>
              </a:rPr>
              <a:t>Borkhataria</a:t>
            </a:r>
            <a:r>
              <a:rPr lang="en-US" sz="2400" dirty="0">
                <a:latin typeface="Century Gothic" panose="020B0502020202020204" pitchFamily="34" charset="0"/>
              </a:rPr>
              <a:t> et al.</a:t>
            </a:r>
          </a:p>
        </p:txBody>
      </p:sp>
      <p:sp>
        <p:nvSpPr>
          <p:cNvPr id="7" name="Oval 6"/>
          <p:cNvSpPr/>
          <p:nvPr/>
        </p:nvSpPr>
        <p:spPr>
          <a:xfrm>
            <a:off x="5835534" y="1783830"/>
            <a:ext cx="731520" cy="68995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83412"/>
            <a:ext cx="9144000" cy="769441"/>
          </a:xfrm>
          <a:prstGeom prst="rect">
            <a:avLst/>
          </a:prstGeom>
          <a:solidFill>
            <a:srgbClr val="B5B7D6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entury Gothic" panose="020B0502020202020204" pitchFamily="34" charset="0"/>
                <a:ea typeface="Microsoft YaHei Light" panose="020B0502040204020203" pitchFamily="34" charset="-122"/>
              </a:rPr>
              <a:t>The Tracking Project</a:t>
            </a:r>
          </a:p>
        </p:txBody>
      </p:sp>
    </p:spTree>
    <p:extLst>
      <p:ext uri="{BB962C8B-B14F-4D97-AF65-F5344CB8AC3E}">
        <p14:creationId xmlns:p14="http://schemas.microsoft.com/office/powerpoint/2010/main" val="210290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4978A0C5-A98E-44B6-B7DB-772A70E1437E}"/>
              </a:ext>
            </a:extLst>
          </p:cNvPr>
          <p:cNvSpPr/>
          <p:nvPr/>
        </p:nvSpPr>
        <p:spPr>
          <a:xfrm>
            <a:off x="3157865" y="1061309"/>
            <a:ext cx="2828261" cy="693776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4F3E56-FAED-4C59-9C94-2946F0233ED7}"/>
              </a:ext>
            </a:extLst>
          </p:cNvPr>
          <p:cNvSpPr txBox="1"/>
          <p:nvPr/>
        </p:nvSpPr>
        <p:spPr>
          <a:xfrm>
            <a:off x="-5" y="113185"/>
            <a:ext cx="9144000" cy="830997"/>
          </a:xfrm>
          <a:prstGeom prst="rect">
            <a:avLst/>
          </a:prstGeom>
          <a:solidFill>
            <a:srgbClr val="B5B7D6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Data Analysis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9C3BADC-9EE8-4302-A5E6-80764FB50520}"/>
              </a:ext>
            </a:extLst>
          </p:cNvPr>
          <p:cNvSpPr txBox="1"/>
          <p:nvPr/>
        </p:nvSpPr>
        <p:spPr>
          <a:xfrm>
            <a:off x="2875246" y="1047199"/>
            <a:ext cx="339350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Migratory choice: y/n</a:t>
            </a: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(each year)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D03BD3E-44B4-479C-8014-2F9CB5B3683D}"/>
              </a:ext>
            </a:extLst>
          </p:cNvPr>
          <p:cNvSpPr txBox="1"/>
          <p:nvPr/>
        </p:nvSpPr>
        <p:spPr>
          <a:xfrm>
            <a:off x="2804731" y="1958695"/>
            <a:ext cx="3534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Net Squared Displacement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12CF2DC-9D91-4FE5-81EF-0E0F369CDF34}"/>
              </a:ext>
            </a:extLst>
          </p:cNvPr>
          <p:cNvGrpSpPr/>
          <p:nvPr/>
        </p:nvGrpSpPr>
        <p:grpSpPr>
          <a:xfrm>
            <a:off x="797442" y="2846957"/>
            <a:ext cx="6432695" cy="1597452"/>
            <a:chOff x="797442" y="2846957"/>
            <a:chExt cx="6432695" cy="1597452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97F60F9-7B11-4837-A677-FFEA45111ABB}"/>
                </a:ext>
              </a:extLst>
            </p:cNvPr>
            <p:cNvCxnSpPr>
              <a:cxnSpLocks/>
              <a:endCxn id="10" idx="7"/>
            </p:cNvCxnSpPr>
            <p:nvPr/>
          </p:nvCxnSpPr>
          <p:spPr>
            <a:xfrm flipV="1">
              <a:off x="823912" y="3964812"/>
              <a:ext cx="522988" cy="449606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BC4D8B2-462F-4585-B8D6-C460B7D88D43}"/>
                </a:ext>
              </a:extLst>
            </p:cNvPr>
            <p:cNvSpPr/>
            <p:nvPr/>
          </p:nvSpPr>
          <p:spPr>
            <a:xfrm>
              <a:off x="797442" y="4239622"/>
              <a:ext cx="180753" cy="2047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659BE5C-5BFE-4935-A905-CB2AE76F8100}"/>
                </a:ext>
              </a:extLst>
            </p:cNvPr>
            <p:cNvSpPr/>
            <p:nvPr/>
          </p:nvSpPr>
          <p:spPr>
            <a:xfrm>
              <a:off x="1192618" y="3934822"/>
              <a:ext cx="180753" cy="2047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5A6559F-5392-4324-BA5B-AA1A44454096}"/>
                </a:ext>
              </a:extLst>
            </p:cNvPr>
            <p:cNvSpPr/>
            <p:nvPr/>
          </p:nvSpPr>
          <p:spPr>
            <a:xfrm>
              <a:off x="2694495" y="4239622"/>
              <a:ext cx="180753" cy="2047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366EE16-3DC5-4695-8D99-45880084FB13}"/>
                </a:ext>
              </a:extLst>
            </p:cNvPr>
            <p:cNvSpPr/>
            <p:nvPr/>
          </p:nvSpPr>
          <p:spPr>
            <a:xfrm>
              <a:off x="4932273" y="3429000"/>
              <a:ext cx="180753" cy="2047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BA9837F-AB3E-4B76-A7E8-4BF957F0F60A}"/>
                </a:ext>
              </a:extLst>
            </p:cNvPr>
            <p:cNvSpPr/>
            <p:nvPr/>
          </p:nvSpPr>
          <p:spPr>
            <a:xfrm>
              <a:off x="7049384" y="4137228"/>
              <a:ext cx="180753" cy="2047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537E2E2-40E1-4B52-AFC7-65939E55E7AA}"/>
                </a:ext>
              </a:extLst>
            </p:cNvPr>
            <p:cNvCxnSpPr>
              <a:cxnSpLocks/>
              <a:stCxn id="10" idx="6"/>
              <a:endCxn id="12" idx="2"/>
            </p:cNvCxnSpPr>
            <p:nvPr/>
          </p:nvCxnSpPr>
          <p:spPr>
            <a:xfrm>
              <a:off x="1373371" y="4037216"/>
              <a:ext cx="1321124" cy="30480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E6FCD84-5238-4515-B871-1F8BFC571C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87556" y="2882862"/>
              <a:ext cx="1658735" cy="1465770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1AF26C00-ADC0-464F-86E2-AAC55B6F16AB}"/>
                </a:ext>
              </a:extLst>
            </p:cNvPr>
            <p:cNvCxnSpPr>
              <a:cxnSpLocks/>
              <a:endCxn id="13" idx="1"/>
            </p:cNvCxnSpPr>
            <p:nvPr/>
          </p:nvCxnSpPr>
          <p:spPr>
            <a:xfrm>
              <a:off x="4349253" y="2944178"/>
              <a:ext cx="609491" cy="514812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3B33DE1-8FFE-4A42-9F64-2BC1C701822F}"/>
                </a:ext>
              </a:extLst>
            </p:cNvPr>
            <p:cNvCxnSpPr>
              <a:cxnSpLocks/>
              <a:endCxn id="14" idx="2"/>
            </p:cNvCxnSpPr>
            <p:nvPr/>
          </p:nvCxnSpPr>
          <p:spPr>
            <a:xfrm>
              <a:off x="4969112" y="3531393"/>
              <a:ext cx="2080272" cy="708229"/>
            </a:xfrm>
            <a:prstGeom prst="line">
              <a:avLst/>
            </a:prstGeom>
            <a:ln w="349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27A958B-BFFA-4F32-93C3-0C8284675815}"/>
                </a:ext>
              </a:extLst>
            </p:cNvPr>
            <p:cNvSpPr/>
            <p:nvPr/>
          </p:nvSpPr>
          <p:spPr>
            <a:xfrm>
              <a:off x="4297437" y="2846957"/>
              <a:ext cx="180753" cy="2047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3558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3" grpId="0"/>
      <p:bldP spid="4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36F7681-AA36-4701-8FD9-03CF1A342C50}"/>
              </a:ext>
            </a:extLst>
          </p:cNvPr>
          <p:cNvCxnSpPr>
            <a:cxnSpLocks/>
          </p:cNvCxnSpPr>
          <p:nvPr/>
        </p:nvCxnSpPr>
        <p:spPr>
          <a:xfrm flipV="1">
            <a:off x="822960" y="3968496"/>
            <a:ext cx="522988" cy="449606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7E14FC5-0C1B-43FE-8127-AEF88711BCFD}"/>
              </a:ext>
            </a:extLst>
          </p:cNvPr>
          <p:cNvSpPr/>
          <p:nvPr/>
        </p:nvSpPr>
        <p:spPr>
          <a:xfrm>
            <a:off x="3157865" y="1061309"/>
            <a:ext cx="2828261" cy="693776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97F60F9-7B11-4837-A677-FFEA45111ABB}"/>
              </a:ext>
            </a:extLst>
          </p:cNvPr>
          <p:cNvCxnSpPr>
            <a:cxnSpLocks/>
            <a:stCxn id="15" idx="3"/>
            <a:endCxn id="10" idx="7"/>
          </p:cNvCxnSpPr>
          <p:nvPr/>
        </p:nvCxnSpPr>
        <p:spPr>
          <a:xfrm flipV="1">
            <a:off x="823912" y="3964812"/>
            <a:ext cx="522988" cy="449606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FBC4D8B2-462F-4585-B8D6-C460B7D88D43}"/>
              </a:ext>
            </a:extLst>
          </p:cNvPr>
          <p:cNvSpPr/>
          <p:nvPr/>
        </p:nvSpPr>
        <p:spPr>
          <a:xfrm>
            <a:off x="797442" y="4239622"/>
            <a:ext cx="180753" cy="20478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659BE5C-5BFE-4935-A905-CB2AE76F8100}"/>
              </a:ext>
            </a:extLst>
          </p:cNvPr>
          <p:cNvSpPr/>
          <p:nvPr/>
        </p:nvSpPr>
        <p:spPr>
          <a:xfrm>
            <a:off x="1192618" y="3934822"/>
            <a:ext cx="180753" cy="20478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FCAA2F9-CCB4-408D-AA4E-C7E718408E93}"/>
              </a:ext>
            </a:extLst>
          </p:cNvPr>
          <p:cNvSpPr/>
          <p:nvPr/>
        </p:nvSpPr>
        <p:spPr>
          <a:xfrm>
            <a:off x="4292009" y="2852872"/>
            <a:ext cx="180753" cy="20478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66EE16-3DC5-4695-8D99-45880084FB13}"/>
              </a:ext>
            </a:extLst>
          </p:cNvPr>
          <p:cNvSpPr/>
          <p:nvPr/>
        </p:nvSpPr>
        <p:spPr>
          <a:xfrm>
            <a:off x="4932273" y="3429000"/>
            <a:ext cx="180753" cy="20478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BA9837F-AB3E-4B76-A7E8-4BF957F0F60A}"/>
              </a:ext>
            </a:extLst>
          </p:cNvPr>
          <p:cNvSpPr/>
          <p:nvPr/>
        </p:nvSpPr>
        <p:spPr>
          <a:xfrm>
            <a:off x="7049384" y="4137228"/>
            <a:ext cx="180753" cy="20478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ACEFFF-1B26-4D81-9188-6FF31FC28488}"/>
              </a:ext>
            </a:extLst>
          </p:cNvPr>
          <p:cNvSpPr/>
          <p:nvPr/>
        </p:nvSpPr>
        <p:spPr>
          <a:xfrm>
            <a:off x="797441" y="4239621"/>
            <a:ext cx="180753" cy="20478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37E2E2-40E1-4B52-AFC7-65939E55E7AA}"/>
              </a:ext>
            </a:extLst>
          </p:cNvPr>
          <p:cNvCxnSpPr>
            <a:cxnSpLocks/>
            <a:stCxn id="10" idx="6"/>
            <a:endCxn id="12" idx="2"/>
          </p:cNvCxnSpPr>
          <p:nvPr/>
        </p:nvCxnSpPr>
        <p:spPr>
          <a:xfrm>
            <a:off x="1373371" y="4037216"/>
            <a:ext cx="1321124" cy="30480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E6FCD84-5238-4515-B871-1F8BFC571C98}"/>
              </a:ext>
            </a:extLst>
          </p:cNvPr>
          <p:cNvCxnSpPr>
            <a:cxnSpLocks/>
            <a:endCxn id="11" idx="7"/>
          </p:cNvCxnSpPr>
          <p:nvPr/>
        </p:nvCxnSpPr>
        <p:spPr>
          <a:xfrm flipV="1">
            <a:off x="2787556" y="2882862"/>
            <a:ext cx="1658735" cy="1465770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AF26C00-ADC0-464F-86E2-AAC55B6F16AB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4349253" y="2944178"/>
            <a:ext cx="609491" cy="514812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3B33DE1-8FFE-4A42-9F64-2BC1C701822F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4969112" y="3531393"/>
            <a:ext cx="2080272" cy="708229"/>
          </a:xfrm>
          <a:prstGeom prst="line">
            <a:avLst/>
          </a:prstGeom>
          <a:ln w="349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BACABD3-0880-419B-9901-D390E8C8CFCE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860751" y="4342016"/>
            <a:ext cx="1833744" cy="14562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55A6559F-5392-4324-BA5B-AA1A44454096}"/>
              </a:ext>
            </a:extLst>
          </p:cNvPr>
          <p:cNvSpPr/>
          <p:nvPr/>
        </p:nvSpPr>
        <p:spPr>
          <a:xfrm>
            <a:off x="2694495" y="4239622"/>
            <a:ext cx="180753" cy="20478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EB0BDF-6665-42F7-BFC5-C87177B9E084}"/>
              </a:ext>
            </a:extLst>
          </p:cNvPr>
          <p:cNvCxnSpPr>
            <a:cxnSpLocks/>
          </p:cNvCxnSpPr>
          <p:nvPr/>
        </p:nvCxnSpPr>
        <p:spPr>
          <a:xfrm flipV="1">
            <a:off x="848828" y="2996423"/>
            <a:ext cx="3445165" cy="1373734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FB6DB5-A73F-4FD9-8EE2-0CD4D110B662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907282" y="3531394"/>
            <a:ext cx="4024991" cy="807228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EA57360-10D5-4890-91FC-61E4924E6CAE}"/>
              </a:ext>
            </a:extLst>
          </p:cNvPr>
          <p:cNvCxnSpPr>
            <a:cxnSpLocks/>
          </p:cNvCxnSpPr>
          <p:nvPr/>
        </p:nvCxnSpPr>
        <p:spPr>
          <a:xfrm flipV="1">
            <a:off x="927341" y="4239622"/>
            <a:ext cx="6122043" cy="98524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13604DC-36D1-442D-A2F7-75BD951E3F5D}"/>
              </a:ext>
            </a:extLst>
          </p:cNvPr>
          <p:cNvSpPr txBox="1"/>
          <p:nvPr/>
        </p:nvSpPr>
        <p:spPr>
          <a:xfrm>
            <a:off x="2875246" y="1047199"/>
            <a:ext cx="339350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Migratory choice: y/n</a:t>
            </a: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(each year)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259CDA8-C9F2-4D8D-AF5B-05130E63B6FA}"/>
              </a:ext>
            </a:extLst>
          </p:cNvPr>
          <p:cNvSpPr txBox="1"/>
          <p:nvPr/>
        </p:nvSpPr>
        <p:spPr>
          <a:xfrm>
            <a:off x="2804731" y="1958695"/>
            <a:ext cx="3534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Net Squared Displacement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DED5081-06C7-4C12-960F-62314FD06318}"/>
              </a:ext>
            </a:extLst>
          </p:cNvPr>
          <p:cNvSpPr txBox="1"/>
          <p:nvPr/>
        </p:nvSpPr>
        <p:spPr>
          <a:xfrm>
            <a:off x="-5" y="113185"/>
            <a:ext cx="9144000" cy="830997"/>
          </a:xfrm>
          <a:prstGeom prst="rect">
            <a:avLst/>
          </a:prstGeom>
          <a:solidFill>
            <a:srgbClr val="B5B7D6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Data Analysis</a:t>
            </a:r>
          </a:p>
        </p:txBody>
      </p:sp>
    </p:spTree>
    <p:extLst>
      <p:ext uri="{BB962C8B-B14F-4D97-AF65-F5344CB8AC3E}">
        <p14:creationId xmlns:p14="http://schemas.microsoft.com/office/powerpoint/2010/main" val="100829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A35BC9E-9171-4614-BD4E-E02C04CB05A6}"/>
              </a:ext>
            </a:extLst>
          </p:cNvPr>
          <p:cNvSpPr/>
          <p:nvPr/>
        </p:nvSpPr>
        <p:spPr>
          <a:xfrm>
            <a:off x="3157865" y="1061309"/>
            <a:ext cx="2828261" cy="693776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7F5A43-4953-4981-B06C-CB19C3B2CCA5}"/>
              </a:ext>
            </a:extLst>
          </p:cNvPr>
          <p:cNvSpPr txBox="1"/>
          <p:nvPr/>
        </p:nvSpPr>
        <p:spPr>
          <a:xfrm>
            <a:off x="2502653" y="2477351"/>
            <a:ext cx="4138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Fit set of alternative non-linear models to NSD data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C17F98-F8FC-42B3-B0FE-91AB4CFCDA6C}"/>
              </a:ext>
            </a:extLst>
          </p:cNvPr>
          <p:cNvSpPr txBox="1"/>
          <p:nvPr/>
        </p:nvSpPr>
        <p:spPr>
          <a:xfrm>
            <a:off x="2875246" y="1047199"/>
            <a:ext cx="3393501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Migratory choice: y/n</a:t>
            </a:r>
            <a:br>
              <a:rPr lang="en-US" sz="2000" dirty="0">
                <a:latin typeface="Century Gothic" panose="020B0502020202020204" pitchFamily="34" charset="0"/>
              </a:rPr>
            </a:br>
            <a:r>
              <a:rPr lang="en-US" sz="2000" dirty="0">
                <a:latin typeface="Century Gothic" panose="020B0502020202020204" pitchFamily="34" charset="0"/>
              </a:rPr>
              <a:t>(each year)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D5AE30-998D-4625-820A-74BD27E7F4DD}"/>
              </a:ext>
            </a:extLst>
          </p:cNvPr>
          <p:cNvSpPr txBox="1"/>
          <p:nvPr/>
        </p:nvSpPr>
        <p:spPr>
          <a:xfrm>
            <a:off x="2804731" y="1958695"/>
            <a:ext cx="3534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Net Squared Displacement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1C5B8606-486F-4691-AC45-11AC07E80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18" y="3337294"/>
            <a:ext cx="6057145" cy="302857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0E6FEDE-9E38-48B2-A02B-B4715AB34A93}"/>
              </a:ext>
            </a:extLst>
          </p:cNvPr>
          <p:cNvSpPr txBox="1"/>
          <p:nvPr/>
        </p:nvSpPr>
        <p:spPr>
          <a:xfrm>
            <a:off x="2804731" y="3164571"/>
            <a:ext cx="7823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</a:rPr>
              <a:t>Migrant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C76BD63-3F6C-4029-877A-2C51C82562BB}"/>
              </a:ext>
            </a:extLst>
          </p:cNvPr>
          <p:cNvSpPr txBox="1"/>
          <p:nvPr/>
        </p:nvSpPr>
        <p:spPr>
          <a:xfrm>
            <a:off x="5761005" y="3164571"/>
            <a:ext cx="8803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entury Gothic" panose="020B0502020202020204" pitchFamily="34" charset="0"/>
              </a:rPr>
              <a:t>Resident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1097456-5A5C-4420-8F0F-DE259FA92B00}"/>
              </a:ext>
            </a:extLst>
          </p:cNvPr>
          <p:cNvSpPr txBox="1"/>
          <p:nvPr/>
        </p:nvSpPr>
        <p:spPr>
          <a:xfrm>
            <a:off x="2804731" y="6338535"/>
            <a:ext cx="3534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Model selection by AIC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7C242E7-CDCB-4830-B016-9A48F2FC8F05}"/>
              </a:ext>
            </a:extLst>
          </p:cNvPr>
          <p:cNvSpPr txBox="1"/>
          <p:nvPr/>
        </p:nvSpPr>
        <p:spPr>
          <a:xfrm>
            <a:off x="-4501" y="2164475"/>
            <a:ext cx="214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Century Gothic" panose="020B0502020202020204" pitchFamily="34" charset="0"/>
              </a:rPr>
              <a:t>Package ‘</a:t>
            </a:r>
            <a:r>
              <a:rPr lang="en-US" i="1" dirty="0" err="1">
                <a:latin typeface="Century Gothic" panose="020B0502020202020204" pitchFamily="34" charset="0"/>
              </a:rPr>
              <a:t>migrateR</a:t>
            </a:r>
            <a:r>
              <a:rPr lang="en-US" i="1" dirty="0">
                <a:latin typeface="Century Gothic" panose="020B0502020202020204" pitchFamily="34" charset="0"/>
              </a:rPr>
              <a:t>’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2B0CC8-8FA5-4944-85D3-EB84E154A581}"/>
              </a:ext>
            </a:extLst>
          </p:cNvPr>
          <p:cNvSpPr txBox="1"/>
          <p:nvPr/>
        </p:nvSpPr>
        <p:spPr>
          <a:xfrm>
            <a:off x="-5" y="113185"/>
            <a:ext cx="9144000" cy="830997"/>
          </a:xfrm>
          <a:prstGeom prst="rect">
            <a:avLst/>
          </a:prstGeom>
          <a:solidFill>
            <a:srgbClr val="B5B7D6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Data Analysis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F8AB1A3-C26A-4447-813A-58A1126E5F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84" y="1139914"/>
            <a:ext cx="1148552" cy="871315"/>
          </a:xfrm>
          <a:prstGeom prst="rect">
            <a:avLst/>
          </a:prstGeom>
        </p:spPr>
      </p:pic>
      <p:sp>
        <p:nvSpPr>
          <p:cNvPr id="13" name="Rectangle: Rounded Corners 11">
            <a:extLst>
              <a:ext uri="{FF2B5EF4-FFF2-40B4-BE49-F238E27FC236}">
                <a16:creationId xmlns:a16="http://schemas.microsoft.com/office/drawing/2014/main" id="{26A73875-98C9-41E7-B494-8D765CDD61EC}"/>
              </a:ext>
            </a:extLst>
          </p:cNvPr>
          <p:cNvSpPr/>
          <p:nvPr/>
        </p:nvSpPr>
        <p:spPr>
          <a:xfrm>
            <a:off x="7089689" y="1129041"/>
            <a:ext cx="1839558" cy="1211201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85B36B-93D1-42CE-8F90-C429D2111662}"/>
              </a:ext>
            </a:extLst>
          </p:cNvPr>
          <p:cNvSpPr txBox="1"/>
          <p:nvPr/>
        </p:nvSpPr>
        <p:spPr>
          <a:xfrm>
            <a:off x="7076536" y="1139914"/>
            <a:ext cx="18658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entury Gothic" panose="020B0502020202020204" pitchFamily="34" charset="0"/>
              </a:rPr>
              <a:t>Final dataset: 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200 individual years from 64 individuals</a:t>
            </a:r>
          </a:p>
        </p:txBody>
      </p:sp>
    </p:spTree>
    <p:extLst>
      <p:ext uri="{BB962C8B-B14F-4D97-AF65-F5344CB8AC3E}">
        <p14:creationId xmlns:p14="http://schemas.microsoft.com/office/powerpoint/2010/main" val="407262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6" grpId="0"/>
      <p:bldP spid="37" grpId="0"/>
      <p:bldP spid="38" grpId="0"/>
      <p:bldP spid="40" grpId="0"/>
      <p:bldP spid="13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A73875-98C9-41E7-B494-8D765CDD61EC}"/>
              </a:ext>
            </a:extLst>
          </p:cNvPr>
          <p:cNvSpPr/>
          <p:nvPr/>
        </p:nvSpPr>
        <p:spPr>
          <a:xfrm>
            <a:off x="2890311" y="1448153"/>
            <a:ext cx="3345655" cy="1360968"/>
          </a:xfrm>
          <a:prstGeom prst="roundRect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85B36B-93D1-42CE-8F90-C429D2111662}"/>
              </a:ext>
            </a:extLst>
          </p:cNvPr>
          <p:cNvSpPr txBox="1"/>
          <p:nvPr/>
        </p:nvSpPr>
        <p:spPr>
          <a:xfrm>
            <a:off x="2875247" y="1528873"/>
            <a:ext cx="3393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Century Gothic" panose="020B0502020202020204" pitchFamily="34" charset="0"/>
              </a:rPr>
              <a:t>Final dataset: 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200 individual years from 64 individuals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4B3B73-4A7C-43A9-A77F-5914B168BFC2}"/>
              </a:ext>
            </a:extLst>
          </p:cNvPr>
          <p:cNvSpPr txBox="1"/>
          <p:nvPr/>
        </p:nvSpPr>
        <p:spPr>
          <a:xfrm>
            <a:off x="-5" y="113185"/>
            <a:ext cx="9144000" cy="830997"/>
          </a:xfrm>
          <a:prstGeom prst="rect">
            <a:avLst/>
          </a:prstGeom>
          <a:solidFill>
            <a:srgbClr val="B5B7D6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Data </a:t>
            </a:r>
            <a:r>
              <a:rPr lang="en-US" sz="4800" dirty="0" smtClean="0">
                <a:latin typeface="Century Gothic" panose="020B0502020202020204" pitchFamily="34" charset="0"/>
              </a:rPr>
              <a:t>Analysis</a:t>
            </a:r>
            <a:endParaRPr lang="en-US" sz="4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73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85B36B-93D1-42CE-8F90-C429D2111662}"/>
              </a:ext>
            </a:extLst>
          </p:cNvPr>
          <p:cNvSpPr txBox="1"/>
          <p:nvPr/>
        </p:nvSpPr>
        <p:spPr>
          <a:xfrm>
            <a:off x="640908" y="6035849"/>
            <a:ext cx="339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121 migrations (60%)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190F54-EBFC-4F5A-B2E7-28640AEE5D5E}"/>
              </a:ext>
            </a:extLst>
          </p:cNvPr>
          <p:cNvSpPr/>
          <p:nvPr/>
        </p:nvSpPr>
        <p:spPr>
          <a:xfrm>
            <a:off x="5261070" y="6035849"/>
            <a:ext cx="3155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79 residencies (40%)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5E6EC-7F32-4F85-9CA5-272676EA6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 r="18951"/>
          <a:stretch/>
        </p:blipFill>
        <p:spPr>
          <a:xfrm>
            <a:off x="103322" y="1571105"/>
            <a:ext cx="4468678" cy="3516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0BDF26-FF7C-4408-BFEA-BF255FEDE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" r="18847"/>
          <a:stretch/>
        </p:blipFill>
        <p:spPr>
          <a:xfrm>
            <a:off x="4595543" y="1574800"/>
            <a:ext cx="4486088" cy="35223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B010D4-2D49-437F-A8CB-0AB8174B04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61" t="29089" b="55795"/>
          <a:stretch/>
        </p:blipFill>
        <p:spPr>
          <a:xfrm>
            <a:off x="1508320" y="5025754"/>
            <a:ext cx="1658679" cy="9569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E6BC05-0194-40D6-98A9-6906D82370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59" t="31944" r="465" b="52940"/>
          <a:stretch/>
        </p:blipFill>
        <p:spPr>
          <a:xfrm>
            <a:off x="6062409" y="5025754"/>
            <a:ext cx="1552354" cy="9569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AE339C-D6CA-46BC-8537-055E6903AE28}"/>
              </a:ext>
            </a:extLst>
          </p:cNvPr>
          <p:cNvSpPr txBox="1"/>
          <p:nvPr/>
        </p:nvSpPr>
        <p:spPr>
          <a:xfrm>
            <a:off x="-5" y="113185"/>
            <a:ext cx="9144000" cy="830997"/>
          </a:xfrm>
          <a:prstGeom prst="rect">
            <a:avLst/>
          </a:prstGeom>
          <a:solidFill>
            <a:srgbClr val="B5B7D6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Migratory Choices</a:t>
            </a:r>
          </a:p>
        </p:txBody>
      </p:sp>
    </p:spTree>
    <p:extLst>
      <p:ext uri="{BB962C8B-B14F-4D97-AF65-F5344CB8AC3E}">
        <p14:creationId xmlns:p14="http://schemas.microsoft.com/office/powerpoint/2010/main" val="2102906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B85B36B-93D1-42CE-8F90-C429D2111662}"/>
              </a:ext>
            </a:extLst>
          </p:cNvPr>
          <p:cNvSpPr txBox="1"/>
          <p:nvPr/>
        </p:nvSpPr>
        <p:spPr>
          <a:xfrm>
            <a:off x="640908" y="1630110"/>
            <a:ext cx="3393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121 migrations (60%)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190F54-EBFC-4F5A-B2E7-28640AEE5D5E}"/>
              </a:ext>
            </a:extLst>
          </p:cNvPr>
          <p:cNvSpPr/>
          <p:nvPr/>
        </p:nvSpPr>
        <p:spPr>
          <a:xfrm>
            <a:off x="5261070" y="1630110"/>
            <a:ext cx="31550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entury Gothic" panose="020B0502020202020204" pitchFamily="34" charset="0"/>
              </a:rPr>
              <a:t>79 residencies (40%)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95E6EC-7F32-4F85-9CA5-272676EA6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5" r="18951"/>
          <a:stretch/>
        </p:blipFill>
        <p:spPr>
          <a:xfrm>
            <a:off x="103322" y="2344188"/>
            <a:ext cx="4468678" cy="35161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0BDF26-FF7C-4408-BFEA-BF255FEDE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1" r="18847"/>
          <a:stretch/>
        </p:blipFill>
        <p:spPr>
          <a:xfrm>
            <a:off x="4595543" y="2347883"/>
            <a:ext cx="4486088" cy="352236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7AE339C-D6CA-46BC-8537-055E6903AE28}"/>
              </a:ext>
            </a:extLst>
          </p:cNvPr>
          <p:cNvSpPr txBox="1"/>
          <p:nvPr/>
        </p:nvSpPr>
        <p:spPr>
          <a:xfrm>
            <a:off x="-5" y="113185"/>
            <a:ext cx="9144000" cy="830997"/>
          </a:xfrm>
          <a:prstGeom prst="rect">
            <a:avLst/>
          </a:prstGeom>
          <a:solidFill>
            <a:srgbClr val="B5B7D6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Migratory Choices</a:t>
            </a:r>
          </a:p>
        </p:txBody>
      </p:sp>
    </p:spTree>
    <p:extLst>
      <p:ext uri="{BB962C8B-B14F-4D97-AF65-F5344CB8AC3E}">
        <p14:creationId xmlns:p14="http://schemas.microsoft.com/office/powerpoint/2010/main" val="153412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2E4198-BD1B-4092-978B-3333A6738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1364"/>
            <a:ext cx="9144000" cy="52251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85B36B-93D1-42CE-8F90-C429D2111662}"/>
              </a:ext>
            </a:extLst>
          </p:cNvPr>
          <p:cNvSpPr txBox="1"/>
          <p:nvPr/>
        </p:nvSpPr>
        <p:spPr>
          <a:xfrm>
            <a:off x="1650275" y="1061309"/>
            <a:ext cx="5843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Tracking periods: 1-10 years, mean =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E0DA77-921D-425B-8687-5A478A2DF925}"/>
              </a:ext>
            </a:extLst>
          </p:cNvPr>
          <p:cNvSpPr txBox="1"/>
          <p:nvPr/>
        </p:nvSpPr>
        <p:spPr>
          <a:xfrm>
            <a:off x="-5" y="113185"/>
            <a:ext cx="9144000" cy="830997"/>
          </a:xfrm>
          <a:prstGeom prst="rect">
            <a:avLst/>
          </a:prstGeom>
          <a:solidFill>
            <a:srgbClr val="B5B7D6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Migratory Strategies</a:t>
            </a:r>
          </a:p>
        </p:txBody>
      </p:sp>
    </p:spTree>
    <p:extLst>
      <p:ext uri="{BB962C8B-B14F-4D97-AF65-F5344CB8AC3E}">
        <p14:creationId xmlns:p14="http://schemas.microsoft.com/office/powerpoint/2010/main" val="305697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2E4198-BD1B-4092-978B-3333A6738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1364"/>
            <a:ext cx="9144000" cy="522514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FCA426-93F0-4AC6-BB9F-3DBAAED5C99C}"/>
              </a:ext>
            </a:extLst>
          </p:cNvPr>
          <p:cNvSpPr/>
          <p:nvPr/>
        </p:nvSpPr>
        <p:spPr>
          <a:xfrm>
            <a:off x="754912" y="1014153"/>
            <a:ext cx="4657060" cy="5472354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C5DDDB-EC56-4F4B-ACDC-C9669921ACB3}"/>
              </a:ext>
            </a:extLst>
          </p:cNvPr>
          <p:cNvSpPr txBox="1"/>
          <p:nvPr/>
        </p:nvSpPr>
        <p:spPr>
          <a:xfrm>
            <a:off x="-5" y="113185"/>
            <a:ext cx="9144000" cy="830997"/>
          </a:xfrm>
          <a:prstGeom prst="rect">
            <a:avLst/>
          </a:prstGeom>
          <a:solidFill>
            <a:srgbClr val="B5B7D6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Migratory Strategies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F9AFC-EC7D-4570-9262-4920B57F29D5}"/>
              </a:ext>
            </a:extLst>
          </p:cNvPr>
          <p:cNvSpPr txBox="1"/>
          <p:nvPr/>
        </p:nvSpPr>
        <p:spPr>
          <a:xfrm>
            <a:off x="2021300" y="1092087"/>
            <a:ext cx="2124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Consistent migrants</a:t>
            </a:r>
          </a:p>
        </p:txBody>
      </p:sp>
    </p:spTree>
    <p:extLst>
      <p:ext uri="{BB962C8B-B14F-4D97-AF65-F5344CB8AC3E}">
        <p14:creationId xmlns:p14="http://schemas.microsoft.com/office/powerpoint/2010/main" val="280685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70570F4-9F33-4409-88F8-ABCCA2BA46B0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The Many Faces of Migration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B00F01-3E60-4AA8-A464-455F3757933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77" y="1796903"/>
            <a:ext cx="5184250" cy="4146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599BC3-EF8E-463F-9FF2-FF72DA6F40EF}"/>
              </a:ext>
            </a:extLst>
          </p:cNvPr>
          <p:cNvSpPr txBox="1"/>
          <p:nvPr/>
        </p:nvSpPr>
        <p:spPr>
          <a:xfrm>
            <a:off x="6359595" y="2285939"/>
            <a:ext cx="2208028" cy="52322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Seasonality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B397FF-094B-4852-ACF9-55385E7884A8}"/>
              </a:ext>
            </a:extLst>
          </p:cNvPr>
          <p:cNvSpPr txBox="1"/>
          <p:nvPr/>
        </p:nvSpPr>
        <p:spPr>
          <a:xfrm>
            <a:off x="5991662" y="3870252"/>
            <a:ext cx="2943893" cy="138499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“Classic”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back-and-forth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migration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27ECA3C-58E8-4875-B253-FE7B284CBA50}"/>
              </a:ext>
            </a:extLst>
          </p:cNvPr>
          <p:cNvCxnSpPr>
            <a:stCxn id="9" idx="2"/>
            <a:endCxn id="10" idx="0"/>
          </p:cNvCxnSpPr>
          <p:nvPr/>
        </p:nvCxnSpPr>
        <p:spPr>
          <a:xfrm>
            <a:off x="7463609" y="2809159"/>
            <a:ext cx="0" cy="1061093"/>
          </a:xfrm>
          <a:prstGeom prst="straightConnector1">
            <a:avLst/>
          </a:prstGeom>
          <a:ln w="60325">
            <a:solidFill>
              <a:srgbClr val="E0E7E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8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2E4198-BD1B-4092-978B-3333A6738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1364"/>
            <a:ext cx="9144000" cy="52251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9F9AFC-EC7D-4570-9262-4920B57F29D5}"/>
              </a:ext>
            </a:extLst>
          </p:cNvPr>
          <p:cNvSpPr txBox="1"/>
          <p:nvPr/>
        </p:nvSpPr>
        <p:spPr>
          <a:xfrm>
            <a:off x="6585756" y="1092087"/>
            <a:ext cx="2124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Consistent residents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CFF2B4-EAD5-480B-B3AE-52E9229874A2}"/>
              </a:ext>
            </a:extLst>
          </p:cNvPr>
          <p:cNvSpPr txBox="1"/>
          <p:nvPr/>
        </p:nvSpPr>
        <p:spPr>
          <a:xfrm>
            <a:off x="-5" y="113185"/>
            <a:ext cx="9144000" cy="830997"/>
          </a:xfrm>
          <a:prstGeom prst="rect">
            <a:avLst/>
          </a:prstGeom>
          <a:solidFill>
            <a:srgbClr val="B5B7D6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Migratory Strategies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FCA426-93F0-4AC6-BB9F-3DBAAED5C99C}"/>
              </a:ext>
            </a:extLst>
          </p:cNvPr>
          <p:cNvSpPr/>
          <p:nvPr/>
        </p:nvSpPr>
        <p:spPr>
          <a:xfrm>
            <a:off x="6192981" y="1014153"/>
            <a:ext cx="2909835" cy="5472354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6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2E4198-BD1B-4092-978B-3333A67380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61364"/>
            <a:ext cx="9144000" cy="52251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D05879-318C-4C77-982B-B0568715C0B0}"/>
              </a:ext>
            </a:extLst>
          </p:cNvPr>
          <p:cNvSpPr txBox="1"/>
          <p:nvPr/>
        </p:nvSpPr>
        <p:spPr>
          <a:xfrm>
            <a:off x="-5" y="113185"/>
            <a:ext cx="9144000" cy="830997"/>
          </a:xfrm>
          <a:prstGeom prst="rect">
            <a:avLst/>
          </a:prstGeom>
          <a:solidFill>
            <a:srgbClr val="B5B7D6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Migratory Strategies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FCA426-93F0-4AC6-BB9F-3DBAAED5C99C}"/>
              </a:ext>
            </a:extLst>
          </p:cNvPr>
          <p:cNvSpPr/>
          <p:nvPr/>
        </p:nvSpPr>
        <p:spPr>
          <a:xfrm>
            <a:off x="5370022" y="1430641"/>
            <a:ext cx="848282" cy="484546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9F9AFC-EC7D-4570-9262-4920B57F29D5}"/>
              </a:ext>
            </a:extLst>
          </p:cNvPr>
          <p:cNvSpPr txBox="1"/>
          <p:nvPr/>
        </p:nvSpPr>
        <p:spPr>
          <a:xfrm>
            <a:off x="4648889" y="1033896"/>
            <a:ext cx="2242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entury Gothic" panose="020B0502020202020204" pitchFamily="34" charset="0"/>
              </a:rPr>
              <a:t>Facultative migrants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781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F1D1CA-9F5C-46D1-982A-520431B382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89" y="1343539"/>
            <a:ext cx="7682022" cy="5487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567532-046E-4E0C-8DDD-399391C9B384}"/>
              </a:ext>
            </a:extLst>
          </p:cNvPr>
          <p:cNvSpPr txBox="1"/>
          <p:nvPr/>
        </p:nvSpPr>
        <p:spPr>
          <a:xfrm>
            <a:off x="2059171" y="943429"/>
            <a:ext cx="1220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Summer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A5878E-7DD8-4714-9D64-655D6EFA72CB}"/>
              </a:ext>
            </a:extLst>
          </p:cNvPr>
          <p:cNvSpPr txBox="1"/>
          <p:nvPr/>
        </p:nvSpPr>
        <p:spPr>
          <a:xfrm>
            <a:off x="5864313" y="943429"/>
            <a:ext cx="1220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Winter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FE5AED-AA78-407C-A4B2-547F34109471}"/>
              </a:ext>
            </a:extLst>
          </p:cNvPr>
          <p:cNvSpPr txBox="1"/>
          <p:nvPr/>
        </p:nvSpPr>
        <p:spPr>
          <a:xfrm>
            <a:off x="-5" y="113185"/>
            <a:ext cx="9144000" cy="769441"/>
          </a:xfrm>
          <a:prstGeom prst="rect">
            <a:avLst/>
          </a:prstGeom>
          <a:solidFill>
            <a:srgbClr val="B5B7D6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entury Gothic" panose="020B0502020202020204" pitchFamily="34" charset="0"/>
              </a:rPr>
              <a:t>Seasonal Distribution of Migrants</a:t>
            </a:r>
          </a:p>
        </p:txBody>
      </p:sp>
    </p:spTree>
    <p:extLst>
      <p:ext uri="{BB962C8B-B14F-4D97-AF65-F5344CB8AC3E}">
        <p14:creationId xmlns:p14="http://schemas.microsoft.com/office/powerpoint/2010/main" val="61442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E7CA7D-551E-4B90-8E74-8E5AAF7188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379"/>
            <a:ext cx="9047339" cy="4523670"/>
          </a:xfrm>
          <a:prstGeom prst="rect">
            <a:avLst/>
          </a:prstGeom>
        </p:spPr>
      </p:pic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3F596061-E0BF-4F34-95AA-D5ACF818D606}"/>
              </a:ext>
            </a:extLst>
          </p:cNvPr>
          <p:cNvSpPr/>
          <p:nvPr/>
        </p:nvSpPr>
        <p:spPr>
          <a:xfrm>
            <a:off x="3977836" y="5918145"/>
            <a:ext cx="1199251" cy="400110"/>
          </a:xfrm>
          <a:prstGeom prst="round2DiagRect">
            <a:avLst/>
          </a:prstGeom>
          <a:solidFill>
            <a:srgbClr val="A6D2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2476EA-A155-49D4-8CDF-F71FFD908CCE}"/>
              </a:ext>
            </a:extLst>
          </p:cNvPr>
          <p:cNvSpPr txBox="1"/>
          <p:nvPr/>
        </p:nvSpPr>
        <p:spPr>
          <a:xfrm>
            <a:off x="3956571" y="5918145"/>
            <a:ext cx="1220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Fall</a:t>
            </a:r>
          </a:p>
        </p:txBody>
      </p:sp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8D4684D5-788A-4706-AAB0-C06C0EBE1587}"/>
              </a:ext>
            </a:extLst>
          </p:cNvPr>
          <p:cNvSpPr/>
          <p:nvPr/>
        </p:nvSpPr>
        <p:spPr>
          <a:xfrm>
            <a:off x="3977836" y="5423420"/>
            <a:ext cx="1199251" cy="400110"/>
          </a:xfrm>
          <a:prstGeom prst="round2DiagRect">
            <a:avLst/>
          </a:prstGeom>
          <a:solidFill>
            <a:srgbClr val="B49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1D0977-FF3A-45A2-82A5-AE3AA107CA16}"/>
              </a:ext>
            </a:extLst>
          </p:cNvPr>
          <p:cNvSpPr txBox="1"/>
          <p:nvPr/>
        </p:nvSpPr>
        <p:spPr>
          <a:xfrm>
            <a:off x="3956571" y="5423420"/>
            <a:ext cx="12205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Spring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19BE20-57D2-4DE6-BD48-C87FB45A53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7" r="-2419"/>
          <a:stretch/>
        </p:blipFill>
        <p:spPr>
          <a:xfrm>
            <a:off x="5546808" y="5115202"/>
            <a:ext cx="1800289" cy="16833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09BF3B-2836-46B1-A249-2AD4275EE0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94"/>
          <a:stretch/>
        </p:blipFill>
        <p:spPr>
          <a:xfrm>
            <a:off x="1892595" y="5115203"/>
            <a:ext cx="1694254" cy="1680618"/>
          </a:xfrm>
          <a:prstGeom prst="rect">
            <a:avLst/>
          </a:prstGeom>
        </p:spPr>
      </p:pic>
      <p:sp>
        <p:nvSpPr>
          <p:cNvPr id="16" name="Arrow: Up 15">
            <a:extLst>
              <a:ext uri="{FF2B5EF4-FFF2-40B4-BE49-F238E27FC236}">
                <a16:creationId xmlns:a16="http://schemas.microsoft.com/office/drawing/2014/main" id="{563DCA5C-FE6B-4CC9-A67C-B364C8C4ABCC}"/>
              </a:ext>
            </a:extLst>
          </p:cNvPr>
          <p:cNvSpPr/>
          <p:nvPr/>
        </p:nvSpPr>
        <p:spPr>
          <a:xfrm>
            <a:off x="1384649" y="5115202"/>
            <a:ext cx="361508" cy="1604575"/>
          </a:xfrm>
          <a:prstGeom prst="upArrow">
            <a:avLst/>
          </a:prstGeom>
          <a:solidFill>
            <a:srgbClr val="B499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ED5CFD5B-3158-4017-90FC-BDCFFF1983AB}"/>
              </a:ext>
            </a:extLst>
          </p:cNvPr>
          <p:cNvSpPr/>
          <p:nvPr/>
        </p:nvSpPr>
        <p:spPr>
          <a:xfrm rot="10800000">
            <a:off x="7416689" y="5153224"/>
            <a:ext cx="361508" cy="1604575"/>
          </a:xfrm>
          <a:prstGeom prst="upArrow">
            <a:avLst/>
          </a:prstGeom>
          <a:solidFill>
            <a:srgbClr val="A6D2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48B4DE-69F4-4F0E-870F-CB7173AA3BC1}"/>
              </a:ext>
            </a:extLst>
          </p:cNvPr>
          <p:cNvSpPr txBox="1"/>
          <p:nvPr/>
        </p:nvSpPr>
        <p:spPr>
          <a:xfrm>
            <a:off x="-5" y="113185"/>
            <a:ext cx="9144000" cy="830997"/>
          </a:xfrm>
          <a:prstGeom prst="rect">
            <a:avLst/>
          </a:prstGeom>
          <a:solidFill>
            <a:srgbClr val="B5B7D6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Migration Start Dates</a:t>
            </a:r>
          </a:p>
        </p:txBody>
      </p:sp>
    </p:spTree>
    <p:extLst>
      <p:ext uri="{BB962C8B-B14F-4D97-AF65-F5344CB8AC3E}">
        <p14:creationId xmlns:p14="http://schemas.microsoft.com/office/powerpoint/2010/main" val="253704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/>
      <p:bldP spid="9" grpId="0" animBg="1"/>
      <p:bldP spid="7" grpId="0"/>
      <p:bldP spid="16" grpId="0" animBg="1"/>
      <p:bldP spid="1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35A8C3-CEE2-4B2F-B5D2-F03D7F059D3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068" y="865034"/>
            <a:ext cx="4157862" cy="5939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FBA28F-FEFA-4DD3-9B0B-3FB833B54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0" y="2854022"/>
            <a:ext cx="3310348" cy="2195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2FD6E2-942B-4775-8EB9-FE506B744A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289" y="1072818"/>
            <a:ext cx="3062511" cy="2296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CF7939-789C-4AFA-A146-E576A7711F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284" y="4531491"/>
            <a:ext cx="3122436" cy="1784249"/>
          </a:xfrm>
          <a:prstGeom prst="rect">
            <a:avLst/>
          </a:prstGeom>
          <a:ln w="15875">
            <a:solidFill>
              <a:schemeClr val="tx1"/>
            </a:solidFill>
          </a:ln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0FBC01-0FB6-44F2-899B-055C370C0EE9}"/>
              </a:ext>
            </a:extLst>
          </p:cNvPr>
          <p:cNvSpPr/>
          <p:nvPr/>
        </p:nvSpPr>
        <p:spPr>
          <a:xfrm>
            <a:off x="7655442" y="4380614"/>
            <a:ext cx="318977" cy="2169042"/>
          </a:xfrm>
          <a:prstGeom prst="round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A2C938-E2D7-40BF-97F6-27F965D6762C}"/>
              </a:ext>
            </a:extLst>
          </p:cNvPr>
          <p:cNvSpPr txBox="1"/>
          <p:nvPr/>
        </p:nvSpPr>
        <p:spPr>
          <a:xfrm>
            <a:off x="-5" y="113185"/>
            <a:ext cx="9144000" cy="707886"/>
          </a:xfrm>
          <a:prstGeom prst="rect">
            <a:avLst/>
          </a:prstGeom>
          <a:solidFill>
            <a:srgbClr val="B5B7D6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Year-round Distribution of Residents</a:t>
            </a:r>
          </a:p>
        </p:txBody>
      </p:sp>
    </p:spTree>
    <p:extLst>
      <p:ext uri="{BB962C8B-B14F-4D97-AF65-F5344CB8AC3E}">
        <p14:creationId xmlns:p14="http://schemas.microsoft.com/office/powerpoint/2010/main" val="128763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4F3E56-FAED-4C59-9C94-2946F0233ED7}"/>
              </a:ext>
            </a:extLst>
          </p:cNvPr>
          <p:cNvSpPr txBox="1"/>
          <p:nvPr/>
        </p:nvSpPr>
        <p:spPr>
          <a:xfrm>
            <a:off x="0" y="230312"/>
            <a:ext cx="9144000" cy="1323439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Century Gothic" panose="020B0502020202020204" pitchFamily="34" charset="0"/>
              </a:rPr>
              <a:t>Partial Migration in</a:t>
            </a:r>
          </a:p>
          <a:p>
            <a:pPr algn="ctr"/>
            <a:r>
              <a:rPr lang="en-US" sz="4000" dirty="0">
                <a:latin typeface="Century Gothic" panose="020B0502020202020204" pitchFamily="34" charset="0"/>
              </a:rPr>
              <a:t>Unpredictable Environments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448A5-8862-4532-A025-0519B63D5DDC}"/>
              </a:ext>
            </a:extLst>
          </p:cNvPr>
          <p:cNvSpPr txBox="1"/>
          <p:nvPr/>
        </p:nvSpPr>
        <p:spPr>
          <a:xfrm>
            <a:off x="687787" y="2135117"/>
            <a:ext cx="2918421" cy="523220"/>
          </a:xfrm>
          <a:prstGeom prst="rect">
            <a:avLst/>
          </a:prstGeom>
          <a:solidFill>
            <a:srgbClr val="DFEAF6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Unpredictability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3EB647-7BC3-471E-BAE8-91113AFE29FC}"/>
              </a:ext>
            </a:extLst>
          </p:cNvPr>
          <p:cNvSpPr txBox="1"/>
          <p:nvPr/>
        </p:nvSpPr>
        <p:spPr>
          <a:xfrm>
            <a:off x="2748624" y="3973283"/>
            <a:ext cx="3646752" cy="954107"/>
          </a:xfrm>
          <a:prstGeom prst="rect">
            <a:avLst/>
          </a:prstGeom>
          <a:solidFill>
            <a:srgbClr val="DFEAF6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Partial + Facultative Migration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A90BBE8-A02C-444A-ADD7-FBD8A549B29B}"/>
              </a:ext>
            </a:extLst>
          </p:cNvPr>
          <p:cNvCxnSpPr>
            <a:cxnSpLocks/>
            <a:stCxn id="3" idx="2"/>
            <a:endCxn id="4" idx="0"/>
          </p:cNvCxnSpPr>
          <p:nvPr/>
        </p:nvCxnSpPr>
        <p:spPr>
          <a:xfrm>
            <a:off x="2146998" y="2658337"/>
            <a:ext cx="2425002" cy="1314946"/>
          </a:xfrm>
          <a:prstGeom prst="straightConnector1">
            <a:avLst/>
          </a:prstGeom>
          <a:ln w="60325">
            <a:solidFill>
              <a:srgbClr val="CDDFF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B80BEBC-8508-46B3-A350-B625050A293B}"/>
              </a:ext>
            </a:extLst>
          </p:cNvPr>
          <p:cNvSpPr txBox="1"/>
          <p:nvPr/>
        </p:nvSpPr>
        <p:spPr>
          <a:xfrm>
            <a:off x="5065418" y="1919673"/>
            <a:ext cx="3753579" cy="954107"/>
          </a:xfrm>
          <a:prstGeom prst="rect">
            <a:avLst/>
          </a:prstGeom>
          <a:solidFill>
            <a:srgbClr val="DFEAF6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Tradeoffs in resource acquisition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2362CBC-4E78-462D-BA34-B2D7695D256E}"/>
              </a:ext>
            </a:extLst>
          </p:cNvPr>
          <p:cNvCxnSpPr>
            <a:cxnSpLocks/>
            <a:stCxn id="10" idx="2"/>
            <a:endCxn id="4" idx="0"/>
          </p:cNvCxnSpPr>
          <p:nvPr/>
        </p:nvCxnSpPr>
        <p:spPr>
          <a:xfrm flipH="1">
            <a:off x="4572000" y="2873780"/>
            <a:ext cx="2370208" cy="1099503"/>
          </a:xfrm>
          <a:prstGeom prst="straightConnector1">
            <a:avLst/>
          </a:prstGeom>
          <a:ln w="60325">
            <a:solidFill>
              <a:srgbClr val="CDDF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27E9C2E-CBD2-4C3B-984C-D38655124558}"/>
              </a:ext>
            </a:extLst>
          </p:cNvPr>
          <p:cNvSpPr txBox="1"/>
          <p:nvPr/>
        </p:nvSpPr>
        <p:spPr>
          <a:xfrm>
            <a:off x="4049486" y="5323160"/>
            <a:ext cx="2264229" cy="1323439"/>
          </a:xfrm>
          <a:prstGeom prst="rect">
            <a:avLst/>
          </a:prstGeom>
          <a:solidFill>
            <a:srgbClr val="A4AFBC"/>
          </a:solidFill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Century Gothic" panose="020B0502020202020204" pitchFamily="34" charset="0"/>
            </a:endParaRPr>
          </a:p>
          <a:p>
            <a:pPr algn="ctr"/>
            <a:r>
              <a:rPr lang="en-US" sz="2000" dirty="0">
                <a:latin typeface="Century Gothic" panose="020B0502020202020204" pitchFamily="34" charset="0"/>
              </a:rPr>
              <a:t>Bet-hedging strategy?</a:t>
            </a:r>
          </a:p>
          <a:p>
            <a:pPr algn="ctr"/>
            <a:endParaRPr lang="en-US" sz="2000" dirty="0">
              <a:latin typeface="Century Gothic" panose="020B0502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BADB699-1BAC-46EC-AED6-5C6A12B530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3" t="16533" r="25818" b="3037"/>
          <a:stretch/>
        </p:blipFill>
        <p:spPr>
          <a:xfrm>
            <a:off x="2841171" y="5323160"/>
            <a:ext cx="1208315" cy="132343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7F5A7D66-36B1-43D1-8FBD-369F58F88267}"/>
              </a:ext>
            </a:extLst>
          </p:cNvPr>
          <p:cNvSpPr/>
          <p:nvPr/>
        </p:nvSpPr>
        <p:spPr>
          <a:xfrm>
            <a:off x="2841171" y="5323160"/>
            <a:ext cx="3472544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2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5" grpId="0" animBg="1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4F3E56-FAED-4C59-9C94-2946F0233ED7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Future Directions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914271-37EC-49C2-B198-FECCF409210E}"/>
              </a:ext>
            </a:extLst>
          </p:cNvPr>
          <p:cNvSpPr txBox="1"/>
          <p:nvPr/>
        </p:nvSpPr>
        <p:spPr>
          <a:xfrm>
            <a:off x="620486" y="24166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6B8426-EEDE-4F23-B013-301C2FD1E097}"/>
              </a:ext>
            </a:extLst>
          </p:cNvPr>
          <p:cNvSpPr txBox="1"/>
          <p:nvPr/>
        </p:nvSpPr>
        <p:spPr>
          <a:xfrm>
            <a:off x="361215" y="2209799"/>
            <a:ext cx="4036614" cy="1938992"/>
          </a:xfrm>
          <a:prstGeom prst="rect">
            <a:avLst/>
          </a:prstGeom>
          <a:solidFill>
            <a:srgbClr val="EBEDE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Estimate reproductive outcome of tracked storks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A51C2D-49AA-41AE-857E-4FFEDCC59151}"/>
              </a:ext>
            </a:extLst>
          </p:cNvPr>
          <p:cNvSpPr txBox="1"/>
          <p:nvPr/>
        </p:nvSpPr>
        <p:spPr>
          <a:xfrm>
            <a:off x="4846129" y="2209799"/>
            <a:ext cx="4036614" cy="2308324"/>
          </a:xfrm>
          <a:prstGeom prst="rect">
            <a:avLst/>
          </a:prstGeom>
          <a:solidFill>
            <a:srgbClr val="EBEDEF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entury Gothic" panose="020B0502020202020204" pitchFamily="34" charset="0"/>
              </a:rPr>
              <a:t>Compare reproductive outcome of migrants vs. residents in different hydrological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71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4F3E56-FAED-4C59-9C94-2946F0233ED7}"/>
              </a:ext>
            </a:extLst>
          </p:cNvPr>
          <p:cNvSpPr txBox="1"/>
          <p:nvPr/>
        </p:nvSpPr>
        <p:spPr>
          <a:xfrm>
            <a:off x="0" y="230312"/>
            <a:ext cx="9144000" cy="1015663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entury Gothic" panose="020B0502020202020204" pitchFamily="34" charset="0"/>
              </a:rPr>
              <a:t>Thank You!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A90CA-B836-464B-9F30-E765410E762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593" y="1479967"/>
            <a:ext cx="829943" cy="1080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2D3CCA-D6BE-40DF-A70A-1617C7A0667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306" y="1483137"/>
            <a:ext cx="1088019" cy="1077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01068-263E-494A-A65A-7549C965E4D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355" y="1479967"/>
            <a:ext cx="1410454" cy="1080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D67C98-D518-40F7-84D2-0CA0669674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08" y="1479967"/>
            <a:ext cx="964992" cy="1152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38128C-1B09-4DA3-B454-4C956B3BF1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933" y="2921168"/>
            <a:ext cx="2359678" cy="1015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8DA73F-FDAA-40FC-9AED-57D352A06EE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934" y="4079204"/>
            <a:ext cx="2359678" cy="73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16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Diagonal Corner Rectangle 12"/>
          <p:cNvSpPr/>
          <p:nvPr/>
        </p:nvSpPr>
        <p:spPr>
          <a:xfrm>
            <a:off x="377517" y="5044574"/>
            <a:ext cx="2261656" cy="1637000"/>
          </a:xfrm>
          <a:prstGeom prst="round2DiagRect">
            <a:avLst/>
          </a:prstGeom>
          <a:solidFill>
            <a:srgbClr val="B5B7D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DA90CA-B836-464B-9F30-E765410E76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102" y="1556940"/>
            <a:ext cx="829943" cy="10803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2D3CCA-D6BE-40DF-A70A-1617C7A066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15" y="1560110"/>
            <a:ext cx="1088019" cy="1077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B01068-263E-494A-A65A-7549C965E4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64" y="1556940"/>
            <a:ext cx="1410454" cy="1080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D67C98-D518-40F7-84D2-0CA0669674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7" y="1556940"/>
            <a:ext cx="964992" cy="11523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38128C-1B09-4DA3-B454-4C956B3BF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16" y="2914703"/>
            <a:ext cx="2359678" cy="10156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8DA73F-FDAA-40FC-9AED-57D352A06EE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17" y="4072740"/>
            <a:ext cx="2315905" cy="7213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A2C938-E2D7-40BF-97F6-27F965D6762C}"/>
              </a:ext>
            </a:extLst>
          </p:cNvPr>
          <p:cNvSpPr txBox="1"/>
          <p:nvPr/>
        </p:nvSpPr>
        <p:spPr>
          <a:xfrm>
            <a:off x="0" y="283858"/>
            <a:ext cx="9144000" cy="1015663"/>
          </a:xfrm>
          <a:prstGeom prst="rect">
            <a:avLst/>
          </a:prstGeom>
          <a:solidFill>
            <a:srgbClr val="B5B7D6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Century Gothic" panose="020B0502020202020204" pitchFamily="34" charset="0"/>
              </a:rPr>
              <a:t>     Thank You!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92"/>
          <a:stretch/>
        </p:blipFill>
        <p:spPr>
          <a:xfrm>
            <a:off x="5053149" y="0"/>
            <a:ext cx="4090851" cy="6858000"/>
          </a:xfrm>
          <a:prstGeom prst="rect">
            <a:avLst/>
          </a:prstGeom>
        </p:spPr>
      </p:pic>
      <p:sp>
        <p:nvSpPr>
          <p:cNvPr id="14" name="Round Diagonal Corner Rectangle 13"/>
          <p:cNvSpPr/>
          <p:nvPr/>
        </p:nvSpPr>
        <p:spPr>
          <a:xfrm rot="5400000">
            <a:off x="3363283" y="4728612"/>
            <a:ext cx="1636998" cy="2268928"/>
          </a:xfrm>
          <a:prstGeom prst="round2DiagRect">
            <a:avLst/>
          </a:prstGeom>
          <a:solidFill>
            <a:srgbClr val="B5B7D6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823243-3380-4120-BFE2-C21D898357C6}"/>
              </a:ext>
            </a:extLst>
          </p:cNvPr>
          <p:cNvSpPr txBox="1"/>
          <p:nvPr/>
        </p:nvSpPr>
        <p:spPr>
          <a:xfrm>
            <a:off x="3103334" y="5396187"/>
            <a:ext cx="22187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smtClean="0">
                <a:latin typeface="Century Gothic" panose="020B0502020202020204" pitchFamily="34" charset="0"/>
                <a:hlinkClick r:id="rId9"/>
              </a:rPr>
              <a:t>simona.picardi@ufl.edu</a:t>
            </a:r>
            <a:endParaRPr lang="en-US" sz="1400" dirty="0" smtClean="0">
              <a:latin typeface="Century Gothic" panose="020B0502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7F9EE62-9772-4B6E-A191-2290E0806A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652" y="5918317"/>
            <a:ext cx="400110" cy="40011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12652" y="5125346"/>
            <a:ext cx="400110" cy="4001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3510249" y="6223575"/>
            <a:ext cx="1338828" cy="374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latin typeface="Century Gothic" panose="020B0502020202020204" pitchFamily="34" charset="0"/>
              </a:rPr>
              <a:t>@</a:t>
            </a:r>
            <a:r>
              <a:rPr lang="en-US" sz="1400" dirty="0" err="1">
                <a:latin typeface="Century Gothic" panose="020B0502020202020204" pitchFamily="34" charset="0"/>
              </a:rPr>
              <a:t>simopicardi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0658" y="5125346"/>
            <a:ext cx="226636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u="sng" dirty="0" smtClean="0">
                <a:latin typeface="Century Gothic" panose="020B0502020202020204" pitchFamily="34" charset="0"/>
              </a:rPr>
              <a:t>Photo credits:</a:t>
            </a:r>
          </a:p>
          <a:p>
            <a:r>
              <a:rPr lang="en-US" sz="1000" dirty="0" smtClean="0">
                <a:latin typeface="Century Gothic" panose="020B0502020202020204" pitchFamily="34" charset="0"/>
              </a:rPr>
              <a:t>Barb Gonzalez, Jens Birch, Andrew Allen, Helena Holton, Ben Parkhurst, </a:t>
            </a:r>
            <a:r>
              <a:rPr lang="en-US" sz="1000" dirty="0" err="1" smtClean="0">
                <a:latin typeface="Century Gothic" panose="020B0502020202020204" pitchFamily="34" charset="0"/>
              </a:rPr>
              <a:t>Tringa</a:t>
            </a:r>
            <a:r>
              <a:rPr lang="en-US" sz="1000" dirty="0" smtClean="0">
                <a:latin typeface="Century Gothic" panose="020B0502020202020204" pitchFamily="34" charset="0"/>
              </a:rPr>
              <a:t> Photography, </a:t>
            </a:r>
            <a:r>
              <a:rPr lang="en-US" sz="1000" dirty="0" err="1" smtClean="0">
                <a:latin typeface="Century Gothic" panose="020B0502020202020204" pitchFamily="34" charset="0"/>
              </a:rPr>
              <a:t>Lubomir</a:t>
            </a:r>
            <a:r>
              <a:rPr lang="en-US" sz="1000" dirty="0" smtClean="0">
                <a:latin typeface="Century Gothic" panose="020B0502020202020204" pitchFamily="34" charset="0"/>
              </a:rPr>
              <a:t> </a:t>
            </a:r>
            <a:r>
              <a:rPr lang="en-US" sz="1000" dirty="0" err="1" smtClean="0">
                <a:latin typeface="Century Gothic" panose="020B0502020202020204" pitchFamily="34" charset="0"/>
              </a:rPr>
              <a:t>Hlasek</a:t>
            </a:r>
            <a:r>
              <a:rPr lang="en-US" sz="1000" dirty="0" smtClean="0">
                <a:latin typeface="Century Gothic" panose="020B0502020202020204" pitchFamily="34" charset="0"/>
              </a:rPr>
              <a:t>, Roman </a:t>
            </a:r>
            <a:r>
              <a:rPr lang="en-US" sz="1000" dirty="0" err="1" smtClean="0">
                <a:latin typeface="Century Gothic" panose="020B0502020202020204" pitchFamily="34" charset="0"/>
              </a:rPr>
              <a:t>Kozhichev</a:t>
            </a:r>
            <a:r>
              <a:rPr lang="en-US" sz="1000" dirty="0" smtClean="0">
                <a:latin typeface="Century Gothic" panose="020B0502020202020204" pitchFamily="34" charset="0"/>
              </a:rPr>
              <a:t>, </a:t>
            </a:r>
            <a:r>
              <a:rPr lang="en-US" sz="1000" dirty="0" err="1" smtClean="0">
                <a:latin typeface="Century Gothic" panose="020B0502020202020204" pitchFamily="34" charset="0"/>
              </a:rPr>
              <a:t>Grzegorz</a:t>
            </a:r>
            <a:r>
              <a:rPr lang="en-US" sz="1000" dirty="0" smtClean="0">
                <a:latin typeface="Century Gothic" panose="020B0502020202020204" pitchFamily="34" charset="0"/>
              </a:rPr>
              <a:t> </a:t>
            </a:r>
            <a:r>
              <a:rPr lang="en-US" sz="1000" dirty="0" err="1" smtClean="0">
                <a:latin typeface="Century Gothic" panose="020B0502020202020204" pitchFamily="34" charset="0"/>
              </a:rPr>
              <a:t>Lesniewski</a:t>
            </a:r>
            <a:r>
              <a:rPr lang="en-US" sz="1000" dirty="0" smtClean="0">
                <a:latin typeface="Century Gothic" panose="020B0502020202020204" pitchFamily="34" charset="0"/>
              </a:rPr>
              <a:t>, Luca Giordano, Garry Lomas, Aileen Shu, Lee, </a:t>
            </a:r>
            <a:r>
              <a:rPr lang="en-US" sz="1000" dirty="0" err="1" smtClean="0">
                <a:latin typeface="Century Gothic" panose="020B0502020202020204" pitchFamily="34" charset="0"/>
              </a:rPr>
              <a:t>Shutterstock</a:t>
            </a:r>
            <a:r>
              <a:rPr lang="en-US" sz="1000" dirty="0" smtClean="0">
                <a:latin typeface="Century Gothic" panose="020B0502020202020204" pitchFamily="34" charset="0"/>
              </a:rPr>
              <a:t>, David Bucklin, Rena </a:t>
            </a:r>
            <a:r>
              <a:rPr lang="en-US" sz="1000" dirty="0" err="1" smtClean="0">
                <a:latin typeface="Century Gothic" panose="020B0502020202020204" pitchFamily="34" charset="0"/>
              </a:rPr>
              <a:t>Borkhataria</a:t>
            </a:r>
            <a:endParaRPr lang="en-US" sz="1000" dirty="0" smtClean="0">
              <a:latin typeface="Century Gothic" panose="020B0502020202020204" pitchFamily="34" charset="0"/>
            </a:endParaRPr>
          </a:p>
          <a:p>
            <a:endParaRPr lang="en-US" sz="1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49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A1AECA-CB49-42D5-936E-595DE8DCC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55" y="3995181"/>
            <a:ext cx="3624376" cy="2416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0A3E32-3E11-42E8-A0AC-AB6A55DEFDDA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The Many Faces of Migration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C527156-EE44-4205-BDE0-F167DCB38E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>
            <a:off x="684469" y="3995181"/>
            <a:ext cx="3624376" cy="24162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83EB97-9B9F-44C9-AAB7-4F870B8FCBDB}"/>
              </a:ext>
            </a:extLst>
          </p:cNvPr>
          <p:cNvSpPr txBox="1"/>
          <p:nvPr/>
        </p:nvSpPr>
        <p:spPr>
          <a:xfrm>
            <a:off x="6289374" y="1329070"/>
            <a:ext cx="1961491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Resource breakouts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070760-B8E9-4491-A922-35BBD7CC2292}"/>
              </a:ext>
            </a:extLst>
          </p:cNvPr>
          <p:cNvSpPr txBox="1"/>
          <p:nvPr/>
        </p:nvSpPr>
        <p:spPr>
          <a:xfrm>
            <a:off x="6337220" y="2764466"/>
            <a:ext cx="1865798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Erratic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migration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CC1BF02-9924-4EB9-B465-13609968404A}"/>
              </a:ext>
            </a:extLst>
          </p:cNvPr>
          <p:cNvCxnSpPr>
            <a:cxnSpLocks/>
            <a:stCxn id="15" idx="2"/>
            <a:endCxn id="16" idx="0"/>
          </p:cNvCxnSpPr>
          <p:nvPr/>
        </p:nvCxnSpPr>
        <p:spPr>
          <a:xfrm flipH="1">
            <a:off x="7270119" y="2283177"/>
            <a:ext cx="1" cy="481289"/>
          </a:xfrm>
          <a:prstGeom prst="straightConnector1">
            <a:avLst/>
          </a:prstGeom>
          <a:ln w="60325">
            <a:solidFill>
              <a:srgbClr val="D1D1D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438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6E12E9-10C4-4549-A6B4-EAE56E7BC8E3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The Many Faces of Migration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FBBE88-699A-48FD-B26E-B63D64E3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5" y="1573617"/>
            <a:ext cx="3835391" cy="47290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363FE8-D5B5-4931-B3F5-24BACE480017}"/>
              </a:ext>
            </a:extLst>
          </p:cNvPr>
          <p:cNvSpPr txBox="1"/>
          <p:nvPr/>
        </p:nvSpPr>
        <p:spPr>
          <a:xfrm>
            <a:off x="5949131" y="1968604"/>
            <a:ext cx="2341301" cy="138499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Trade-offs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in resource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acquisition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9F8CC-ECE7-4F37-ACA6-714CD89DF266}"/>
              </a:ext>
            </a:extLst>
          </p:cNvPr>
          <p:cNvSpPr txBox="1"/>
          <p:nvPr/>
        </p:nvSpPr>
        <p:spPr>
          <a:xfrm>
            <a:off x="6192198" y="3938127"/>
            <a:ext cx="1855165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Partial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migration</a:t>
            </a:r>
          </a:p>
        </p:txBody>
      </p:sp>
      <p:sp>
        <p:nvSpPr>
          <p:cNvPr id="9" name="Arrow: Curved Left 8">
            <a:extLst>
              <a:ext uri="{FF2B5EF4-FFF2-40B4-BE49-F238E27FC236}">
                <a16:creationId xmlns:a16="http://schemas.microsoft.com/office/drawing/2014/main" id="{4E68152A-CBAE-4990-BDA9-B1346D147BEB}"/>
              </a:ext>
            </a:extLst>
          </p:cNvPr>
          <p:cNvSpPr/>
          <p:nvPr/>
        </p:nvSpPr>
        <p:spPr>
          <a:xfrm rot="3715650">
            <a:off x="2698710" y="5422606"/>
            <a:ext cx="191386" cy="552893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Curved Left 9">
            <a:extLst>
              <a:ext uri="{FF2B5EF4-FFF2-40B4-BE49-F238E27FC236}">
                <a16:creationId xmlns:a16="http://schemas.microsoft.com/office/drawing/2014/main" id="{227732DD-2E74-4038-8CD1-122B870BCAA4}"/>
              </a:ext>
            </a:extLst>
          </p:cNvPr>
          <p:cNvSpPr/>
          <p:nvPr/>
        </p:nvSpPr>
        <p:spPr>
          <a:xfrm rot="14639988">
            <a:off x="2521501" y="4792421"/>
            <a:ext cx="191386" cy="552893"/>
          </a:xfrm>
          <a:prstGeom prst="curved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2865F0-367C-4DDB-95E1-725AD2F5D0D6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 flipH="1">
            <a:off x="7119781" y="3353599"/>
            <a:ext cx="1" cy="584528"/>
          </a:xfrm>
          <a:prstGeom prst="straightConnector1">
            <a:avLst/>
          </a:prstGeom>
          <a:ln w="60325">
            <a:solidFill>
              <a:srgbClr val="E1D0B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28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C6E12E9-10C4-4549-A6B4-EAE56E7BC8E3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The Many Faces of Migration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363FE8-D5B5-4931-B3F5-24BACE480017}"/>
              </a:ext>
            </a:extLst>
          </p:cNvPr>
          <p:cNvSpPr txBox="1"/>
          <p:nvPr/>
        </p:nvSpPr>
        <p:spPr>
          <a:xfrm>
            <a:off x="674408" y="1976498"/>
            <a:ext cx="2966483" cy="52322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Unpredictability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C9F8CC-ECE7-4F37-ACA6-714CD89DF266}"/>
              </a:ext>
            </a:extLst>
          </p:cNvPr>
          <p:cNvSpPr txBox="1"/>
          <p:nvPr/>
        </p:nvSpPr>
        <p:spPr>
          <a:xfrm>
            <a:off x="1063239" y="3938127"/>
            <a:ext cx="2188823" cy="95410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Facultative</a:t>
            </a:r>
            <a:br>
              <a:rPr lang="en-US" sz="2800" dirty="0">
                <a:latin typeface="Century Gothic" panose="020B0502020202020204" pitchFamily="34" charset="0"/>
              </a:rPr>
            </a:br>
            <a:r>
              <a:rPr lang="en-US" sz="2800" dirty="0">
                <a:latin typeface="Century Gothic" panose="020B0502020202020204" pitchFamily="34" charset="0"/>
              </a:rPr>
              <a:t>migration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A54A11-9340-48DF-86BF-C2BC820F6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959" y="4892234"/>
            <a:ext cx="3037802" cy="1673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CE654E-7933-4833-A59D-ED95F9ABD39E}"/>
              </a:ext>
            </a:extLst>
          </p:cNvPr>
          <p:cNvSpPr txBox="1"/>
          <p:nvPr/>
        </p:nvSpPr>
        <p:spPr>
          <a:xfrm>
            <a:off x="5042959" y="4492124"/>
            <a:ext cx="3037802" cy="400110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Partial + Facultative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F9CC09A-A4E8-47FA-8402-59EA975FB6A9}"/>
              </a:ext>
            </a:extLst>
          </p:cNvPr>
          <p:cNvCxnSpPr>
            <a:cxnSpLocks/>
            <a:stCxn id="7" idx="2"/>
            <a:endCxn id="8" idx="0"/>
          </p:cNvCxnSpPr>
          <p:nvPr/>
        </p:nvCxnSpPr>
        <p:spPr>
          <a:xfrm>
            <a:off x="2157650" y="2499718"/>
            <a:ext cx="1" cy="1438409"/>
          </a:xfrm>
          <a:prstGeom prst="straightConnector1">
            <a:avLst/>
          </a:prstGeom>
          <a:ln w="60325">
            <a:solidFill>
              <a:srgbClr val="C8C6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777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44D35A-D44E-4651-BDEB-F67B5597F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18" y="1224583"/>
            <a:ext cx="3466215" cy="2694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D4B6CB-029B-433E-B68D-1A76A0991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" r="11206"/>
          <a:stretch/>
        </p:blipFill>
        <p:spPr>
          <a:xfrm>
            <a:off x="202017" y="4074426"/>
            <a:ext cx="3466215" cy="2703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29EB31-7D99-4675-A9A7-B01CDB2D751D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The Many Faces of Migration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CB8D10-A909-40D1-A745-8D6221E0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/>
          <a:stretch/>
        </p:blipFill>
        <p:spPr>
          <a:xfrm>
            <a:off x="5475767" y="1216170"/>
            <a:ext cx="3466215" cy="2703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22596A-F3F2-4B19-9887-2913BDB391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5"/>
          <a:stretch/>
        </p:blipFill>
        <p:spPr>
          <a:xfrm>
            <a:off x="5475766" y="4074426"/>
            <a:ext cx="3466215" cy="2709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Arrow: Up 13">
            <a:extLst>
              <a:ext uri="{FF2B5EF4-FFF2-40B4-BE49-F238E27FC236}">
                <a16:creationId xmlns:a16="http://schemas.microsoft.com/office/drawing/2014/main" id="{70CC1EF2-3D6A-48F6-8BF5-7294D31EF558}"/>
              </a:ext>
            </a:extLst>
          </p:cNvPr>
          <p:cNvSpPr/>
          <p:nvPr/>
        </p:nvSpPr>
        <p:spPr>
          <a:xfrm>
            <a:off x="4194544" y="1224583"/>
            <a:ext cx="754912" cy="5553238"/>
          </a:xfrm>
          <a:prstGeom prst="upArrow">
            <a:avLst/>
          </a:prstGeom>
          <a:gradFill flip="none" rotWithShape="1">
            <a:gsLst>
              <a:gs pos="0">
                <a:srgbClr val="70756D"/>
              </a:gs>
              <a:gs pos="100000">
                <a:srgbClr val="CAD7E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9D717E-5BC2-4818-9AD9-49F0AA20DE7A}"/>
              </a:ext>
            </a:extLst>
          </p:cNvPr>
          <p:cNvSpPr txBox="1"/>
          <p:nvPr/>
        </p:nvSpPr>
        <p:spPr>
          <a:xfrm>
            <a:off x="3526256" y="1833890"/>
            <a:ext cx="2091488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More migratory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DDCDE6-C662-44B0-A109-326A62AC3CF3}"/>
              </a:ext>
            </a:extLst>
          </p:cNvPr>
          <p:cNvSpPr txBox="1"/>
          <p:nvPr/>
        </p:nvSpPr>
        <p:spPr>
          <a:xfrm>
            <a:off x="3526255" y="5991420"/>
            <a:ext cx="2091488" cy="40011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Century Gothic" panose="020B0502020202020204" pitchFamily="34" charset="0"/>
              </a:rPr>
              <a:t>Less migratory</a:t>
            </a:r>
          </a:p>
        </p:txBody>
      </p:sp>
    </p:spTree>
    <p:extLst>
      <p:ext uri="{BB962C8B-B14F-4D97-AF65-F5344CB8AC3E}">
        <p14:creationId xmlns:p14="http://schemas.microsoft.com/office/powerpoint/2010/main" val="373955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1C6AAE-F3FA-437D-AB87-F78C2B902170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The Many Faces of Migration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EF6AEF-B7FD-4CFA-A25D-7A888484D4EE}"/>
              </a:ext>
            </a:extLst>
          </p:cNvPr>
          <p:cNvSpPr txBox="1"/>
          <p:nvPr/>
        </p:nvSpPr>
        <p:spPr>
          <a:xfrm>
            <a:off x="2737882" y="1695231"/>
            <a:ext cx="3668233" cy="968675"/>
          </a:xfrm>
          <a:prstGeom prst="rect">
            <a:avLst/>
          </a:prstGeom>
          <a:solidFill>
            <a:srgbClr val="E1BBCE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Pattern of resource variation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5423-CCB6-40E5-83CF-58A942D5ABA3}"/>
              </a:ext>
            </a:extLst>
          </p:cNvPr>
          <p:cNvSpPr txBox="1"/>
          <p:nvPr/>
        </p:nvSpPr>
        <p:spPr>
          <a:xfrm>
            <a:off x="2737882" y="4890977"/>
            <a:ext cx="3668233" cy="523220"/>
          </a:xfrm>
          <a:prstGeom prst="rect">
            <a:avLst/>
          </a:prstGeom>
          <a:solidFill>
            <a:srgbClr val="EE8A4F">
              <a:alpha val="8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Migration pattern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2FB2121E-93A5-4D18-AA26-581B0A50883B}"/>
              </a:ext>
            </a:extLst>
          </p:cNvPr>
          <p:cNvSpPr/>
          <p:nvPr/>
        </p:nvSpPr>
        <p:spPr>
          <a:xfrm>
            <a:off x="4329682" y="2663906"/>
            <a:ext cx="484632" cy="2227071"/>
          </a:xfrm>
          <a:prstGeom prst="downArrow">
            <a:avLst/>
          </a:prstGeom>
          <a:gradFill>
            <a:gsLst>
              <a:gs pos="0">
                <a:srgbClr val="B5A3CC"/>
              </a:gs>
              <a:gs pos="100000">
                <a:srgbClr val="EE8A4F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2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1C6AAE-F3FA-437D-AB87-F78C2B902170}"/>
              </a:ext>
            </a:extLst>
          </p:cNvPr>
          <p:cNvSpPr txBox="1"/>
          <p:nvPr/>
        </p:nvSpPr>
        <p:spPr>
          <a:xfrm>
            <a:off x="0" y="230312"/>
            <a:ext cx="9144000" cy="830997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entury Gothic" panose="020B0502020202020204" pitchFamily="34" charset="0"/>
              </a:rPr>
              <a:t>Wetlands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2FB45B-61F9-4D85-A067-C16854CD8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815" y="1458752"/>
            <a:ext cx="1801802" cy="1537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D611C1-B817-4DDF-BFA2-67DD409068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130" y="1758155"/>
            <a:ext cx="1486195" cy="14861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A6A423-C62E-4F75-A72E-FAD7AAD77D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46"/>
          <a:stretch/>
        </p:blipFill>
        <p:spPr>
          <a:xfrm>
            <a:off x="2381009" y="1316490"/>
            <a:ext cx="1368435" cy="1331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61E9FC-65B3-43AD-8A9A-B78B5F02FC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292" y="4438423"/>
            <a:ext cx="2733399" cy="1537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4FACC0-F803-4237-8B55-8435348F6FCF}"/>
              </a:ext>
            </a:extLst>
          </p:cNvPr>
          <p:cNvSpPr txBox="1"/>
          <p:nvPr/>
        </p:nvSpPr>
        <p:spPr>
          <a:xfrm>
            <a:off x="2795732" y="3344498"/>
            <a:ext cx="3714517" cy="646331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Unpredictability</a:t>
            </a:r>
            <a:endParaRPr lang="en-US" sz="20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14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4944</TotalTime>
  <Words>381</Words>
  <Application>Microsoft Office PowerPoint</Application>
  <PresentationFormat>On-screen Show (4:3)</PresentationFormat>
  <Paragraphs>127</Paragraphs>
  <Slides>38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Microsoft YaHei Light</vt:lpstr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J. Smith</dc:creator>
  <cp:lastModifiedBy>Picardi,Simona</cp:lastModifiedBy>
  <cp:revision>182</cp:revision>
  <dcterms:created xsi:type="dcterms:W3CDTF">2018-07-30T16:00:14Z</dcterms:created>
  <dcterms:modified xsi:type="dcterms:W3CDTF">2018-08-03T19:04:13Z</dcterms:modified>
</cp:coreProperties>
</file>